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292" r:id="rId2"/>
    <p:sldId id="3313" r:id="rId3"/>
    <p:sldId id="3312" r:id="rId4"/>
    <p:sldId id="281" r:id="rId5"/>
    <p:sldId id="319" r:id="rId6"/>
    <p:sldId id="3293" r:id="rId7"/>
    <p:sldId id="3307" r:id="rId8"/>
    <p:sldId id="3319" r:id="rId9"/>
    <p:sldId id="3314" r:id="rId10"/>
    <p:sldId id="3320" r:id="rId11"/>
    <p:sldId id="3309" r:id="rId12"/>
    <p:sldId id="3310" r:id="rId13"/>
    <p:sldId id="3311" r:id="rId14"/>
    <p:sldId id="3315" r:id="rId15"/>
    <p:sldId id="3316" r:id="rId16"/>
    <p:sldId id="3317" r:id="rId17"/>
    <p:sldId id="3318" r:id="rId18"/>
    <p:sldId id="3321" r:id="rId19"/>
    <p:sldId id="33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1B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32" autoAdjust="0"/>
    <p:restoredTop sz="95201" autoAdjust="0"/>
  </p:normalViewPr>
  <p:slideViewPr>
    <p:cSldViewPr snapToGrid="0" snapToObjects="1">
      <p:cViewPr varScale="1">
        <p:scale>
          <a:sx n="106" d="100"/>
          <a:sy n="106" d="100"/>
        </p:scale>
        <p:origin x="768" y="108"/>
      </p:cViewPr>
      <p:guideLst/>
    </p:cSldViewPr>
  </p:slideViewPr>
  <p:notesTextViewPr>
    <p:cViewPr>
      <p:scale>
        <a:sx n="90" d="100"/>
        <a:sy n="9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60955-0A64-6042-9017-B60D022F0A10}" type="datetimeFigureOut">
              <a:rPr lang="en-US" smtClean="0"/>
              <a:t>8/21/2021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09632B-6762-D94F-8CBC-7F9ED84AA1DE}" type="slidenum">
              <a:rPr lang="en-US" smtClean="0"/>
              <a:t>‹#›</a:t>
            </a:fld>
            <a:endParaRPr lang="en-US"/>
          </a:p>
        </p:txBody>
      </p:sp>
    </p:spTree>
    <p:extLst>
      <p:ext uri="{BB962C8B-B14F-4D97-AF65-F5344CB8AC3E}">
        <p14:creationId xmlns:p14="http://schemas.microsoft.com/office/powerpoint/2010/main" val="191612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Thanks for coming to the tutorial on traffic engineering in cloud WANs. Nikolaj, Michael and I are very excited to share the tutorial program with you.</a:t>
            </a:r>
          </a:p>
        </p:txBody>
      </p:sp>
      <p:sp>
        <p:nvSpPr>
          <p:cNvPr id="4" name="Slide Number Placeholder 3"/>
          <p:cNvSpPr>
            <a:spLocks noGrp="1"/>
          </p:cNvSpPr>
          <p:nvPr>
            <p:ph type="sldNum" sz="quarter" idx="10"/>
          </p:nvPr>
        </p:nvSpPr>
        <p:spPr/>
        <p:txBody>
          <a:bodyPr/>
          <a:lstStyle/>
          <a:p>
            <a:fld id="{3F8A131B-3523-3A4A-9167-2615440A9974}" type="slidenum">
              <a:rPr lang="en-US" smtClean="0"/>
              <a:t>1</a:t>
            </a:fld>
            <a:endParaRPr lang="en-US"/>
          </a:p>
        </p:txBody>
      </p:sp>
    </p:spTree>
    <p:extLst>
      <p:ext uri="{BB962C8B-B14F-4D97-AF65-F5344CB8AC3E}">
        <p14:creationId xmlns:p14="http://schemas.microsoft.com/office/powerpoint/2010/main" val="1288277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solidFill>
                <a:schemeClr val="accent6"/>
              </a:solidFill>
              <a:latin typeface="Gill Sans Light" panose="020B0302020104020203" pitchFamily="34" charset="-79"/>
              <a:cs typeface="Gill Sans Light" panose="020B0302020104020203" pitchFamily="34" charset="-79"/>
            </a:endParaRPr>
          </a:p>
        </p:txBody>
      </p:sp>
      <p:sp>
        <p:nvSpPr>
          <p:cNvPr id="4" name="Slide Number Placeholder 3"/>
          <p:cNvSpPr>
            <a:spLocks noGrp="1"/>
          </p:cNvSpPr>
          <p:nvPr>
            <p:ph type="sldNum" sz="quarter" idx="10"/>
          </p:nvPr>
        </p:nvSpPr>
        <p:spPr/>
        <p:txBody>
          <a:bodyPr/>
          <a:lstStyle/>
          <a:p>
            <a:fld id="{3F8A131B-3523-3A4A-9167-2615440A9974}" type="slidenum">
              <a:rPr lang="en-US" smtClean="0"/>
              <a:t>10</a:t>
            </a:fld>
            <a:endParaRPr lang="en-US"/>
          </a:p>
        </p:txBody>
      </p:sp>
    </p:spTree>
    <p:extLst>
      <p:ext uri="{BB962C8B-B14F-4D97-AF65-F5344CB8AC3E}">
        <p14:creationId xmlns:p14="http://schemas.microsoft.com/office/powerpoint/2010/main" val="1597282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how important and expensive the wide area network is, our goal is to enable the design and operation of an efficient WAN. By efficiency I mean a combination of cost and performance.</a:t>
            </a:r>
          </a:p>
          <a:p>
            <a:endParaRPr lang="en-US" dirty="0"/>
          </a:p>
          <a:p>
            <a:r>
              <a:rPr lang="en-US" dirty="0"/>
              <a:t>In this talk, I will show that centralized traffic-engineering is the key to enable efficient WANs. Let me first explain what is centralized traffic engineering. And I know that folks in this audience might already be familiar be this so I will do a very high level description of TE&gt;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638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135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46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837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456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07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42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118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7118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tutorial, after this brief introductory talk about traffic engineering in cloud WANs, we have panel discussion on how traffic engineering is prevalent in large production WANs. Our panelists are actively involved in developing and maintaining large TE systems. I will say more about them in just a little bit.</a:t>
            </a:r>
          </a:p>
          <a:p>
            <a:r>
              <a:rPr lang="en-US" dirty="0"/>
              <a:t>Then there is a short break after which Michael will talk about the role of ML in traffic engineering.</a:t>
            </a:r>
          </a:p>
          <a:p>
            <a:r>
              <a:rPr lang="en-US" dirty="0"/>
              <a:t>And finally, we have a hands on session where we will implement state-of-the-art TE algorithms.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670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you might have missed the information, here are some quick things to note. The details about the tutorial and the schedule are up online on the SIGCOMM homepage. &lt;next&gt;</a:t>
            </a:r>
          </a:p>
          <a:p>
            <a:r>
              <a:rPr lang="en-US" dirty="0"/>
              <a:t>There is a Slack channel for any questions/clarifications you have. &lt;next&gt;</a:t>
            </a:r>
          </a:p>
          <a:p>
            <a:r>
              <a:rPr lang="en-US" dirty="0"/>
              <a:t>The code for the hands-on programming session along with the APIs to help quick development are available in the </a:t>
            </a:r>
            <a:r>
              <a:rPr lang="en-US" dirty="0" err="1"/>
              <a:t>Github</a:t>
            </a:r>
            <a:r>
              <a:rPr lang="en-US" dirty="0"/>
              <a:t> repo.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54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on the slide, I have a visualization of &lt;next&gt; 100s of datacenters of a large cloud provider. These are the red circles on the map. These DCs spread across the globe are connected to each other by a private network that is &lt;next&gt; called the Wide Area Network or the WAN.</a:t>
            </a:r>
          </a:p>
          <a:p>
            <a:r>
              <a:rPr lang="en-US" dirty="0"/>
              <a:t>This WAN is is critical to the business of cloud providers. It allows the cloud provider to meet the strict latency and throughput guarantees for their customer’s traffic. </a:t>
            </a:r>
          </a:p>
          <a:p>
            <a:endParaRPr lang="en-US" dirty="0"/>
          </a:p>
          <a:p>
            <a:r>
              <a:rPr lang="en-US" dirty="0"/>
              <a:t>The WAN consists of thousands of optical and electrical devices connected by  &lt;next&gt; over a 100,000 miles of fiber.  The yellow lines on the map represent the fiber.</a:t>
            </a:r>
          </a:p>
          <a:p>
            <a:endParaRPr lang="en-US" dirty="0"/>
          </a:p>
          <a:p>
            <a:r>
              <a:rPr lang="en-US" dirty="0"/>
              <a:t>&lt;next&gt; It takes hundreds of millions of dollars annually to operate a wide area network at this scale. </a:t>
            </a:r>
          </a:p>
          <a:p>
            <a:endParaRPr lang="en-US" dirty="0"/>
          </a:p>
        </p:txBody>
      </p:sp>
      <p:sp>
        <p:nvSpPr>
          <p:cNvPr id="4" name="Slide Number Placeholder 3"/>
          <p:cNvSpPr>
            <a:spLocks noGrp="1"/>
          </p:cNvSpPr>
          <p:nvPr>
            <p:ph type="sldNum" sz="quarter" idx="10"/>
          </p:nvPr>
        </p:nvSpPr>
        <p:spPr/>
        <p:txBody>
          <a:bodyPr/>
          <a:lstStyle/>
          <a:p>
            <a:fld id="{3F8A131B-3523-3A4A-9167-2615440A9974}" type="slidenum">
              <a:rPr lang="en-US" smtClean="0"/>
              <a:t>4</a:t>
            </a:fld>
            <a:endParaRPr lang="en-US"/>
          </a:p>
        </p:txBody>
      </p:sp>
    </p:spTree>
    <p:extLst>
      <p:ext uri="{BB962C8B-B14F-4D97-AF65-F5344CB8AC3E}">
        <p14:creationId xmlns:p14="http://schemas.microsoft.com/office/powerpoint/2010/main" val="3233076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their importance and high cost, we want to design and operate efficient wide area networks using centralized traffic engineering. And centralized traffic engineering is the focus of this tutorial.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8A131B-3523-3A4A-9167-2615440A99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72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high-level goal of traffic engineering is to allocate traffic demands They use centralized traffic engineering systems to allocate traffic along different paths or edges in these inter-regional networks. For instance, in </a:t>
            </a:r>
            <a:r>
              <a:rPr lang="en-US" dirty="0" err="1"/>
              <a:t>theMSFT</a:t>
            </a:r>
            <a:r>
              <a:rPr lang="en-US" dirty="0"/>
              <a:t> network, SWAN does this. </a:t>
            </a:r>
          </a:p>
          <a:p>
            <a:r>
              <a:rPr lang="en-US" dirty="0"/>
              <a:t>&lt;next&gt;</a:t>
            </a:r>
          </a:p>
          <a:p>
            <a:r>
              <a:rPr lang="en-US" dirty="0"/>
              <a:t>So, there is a centralized TE controller, it gauges the demands in the network and calculates the traffic/flow allocations between regions. The SWAN controller is centralized and allocates flow along different tunnels or paths between a source/destination region.</a:t>
            </a:r>
          </a:p>
          <a:p>
            <a:r>
              <a:rPr lang="en-US" dirty="0"/>
              <a:t>&lt;next&gt;</a:t>
            </a:r>
          </a:p>
          <a:p>
            <a:r>
              <a:rPr lang="en-US" dirty="0"/>
              <a:t>This processes occurs periodically – something like every 5 minutes, the controller gauges the new demands and computes flow allocations</a:t>
            </a:r>
          </a:p>
          <a:p>
            <a:endParaRPr lang="en-US" dirty="0"/>
          </a:p>
        </p:txBody>
      </p:sp>
      <p:sp>
        <p:nvSpPr>
          <p:cNvPr id="4" name="Slide Number Placeholder 3"/>
          <p:cNvSpPr>
            <a:spLocks noGrp="1"/>
          </p:cNvSpPr>
          <p:nvPr>
            <p:ph type="sldNum" sz="quarter" idx="10"/>
          </p:nvPr>
        </p:nvSpPr>
        <p:spPr/>
        <p:txBody>
          <a:bodyPr/>
          <a:lstStyle/>
          <a:p>
            <a:fld id="{3F8A131B-3523-3A4A-9167-2615440A9974}" type="slidenum">
              <a:rPr lang="en-US" smtClean="0"/>
              <a:t>6</a:t>
            </a:fld>
            <a:endParaRPr lang="en-US"/>
          </a:p>
        </p:txBody>
      </p:sp>
    </p:spTree>
    <p:extLst>
      <p:ext uri="{BB962C8B-B14F-4D97-AF65-F5344CB8AC3E}">
        <p14:creationId xmlns:p14="http://schemas.microsoft.com/office/powerpoint/2010/main" val="123248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rich and long history of innovations in cloud traffic engineering from both research and academia. Traffic engineering itself has been an active area of research for over two decades but I will focus on the more recent history of traffic engineering in cloud networks. I know there are several people involved in these works and I will try to bring up their pictures/names cumulatively in the slide. </a:t>
            </a:r>
          </a:p>
          <a:p>
            <a:endParaRPr lang="en-US" dirty="0"/>
          </a:p>
          <a:p>
            <a:r>
              <a:rPr lang="en-US" dirty="0"/>
              <a:t>&lt;next&gt;</a:t>
            </a:r>
          </a:p>
          <a:p>
            <a:r>
              <a:rPr lang="en-US" dirty="0"/>
              <a:t>This saga began in 2013 with SWAN’s publication and deployment in Azure. </a:t>
            </a:r>
          </a:p>
          <a:p>
            <a:r>
              <a:rPr lang="en-US" dirty="0"/>
              <a:t>&lt;next&gt;</a:t>
            </a:r>
          </a:p>
          <a:p>
            <a:r>
              <a:rPr lang="en-US" dirty="0"/>
              <a:t>SWAN implements a TE design where a central control collects information about network demands and tunnels or paths between nodes in the network. It then solves an optimization problem to maximize the network throughput by allocating demands along different paths in the network.</a:t>
            </a:r>
          </a:p>
          <a:p>
            <a:r>
              <a:rPr lang="en-US" dirty="0"/>
              <a:t>Soon after, the focus shifted to not just maximizing the network throughput but doing so in the presence of link failures. &lt;next&gt; This came in form of forward fault correction and &lt;next&gt; </a:t>
            </a:r>
            <a:r>
              <a:rPr lang="en-US" dirty="0" err="1"/>
              <a:t>TeaVar</a:t>
            </a:r>
            <a:r>
              <a:rPr lang="en-US" dirty="0"/>
              <a:t> both at SIGCOMM. &lt;next&gt;</a:t>
            </a:r>
          </a:p>
          <a:p>
            <a:r>
              <a:rPr lang="en-US" dirty="0"/>
              <a:t>The focus of these systems was to enable failure resilience in the network.</a:t>
            </a:r>
          </a:p>
          <a:p>
            <a:endParaRPr lang="en-US" dirty="0"/>
          </a:p>
          <a:p>
            <a:r>
              <a:rPr lang="en-US" dirty="0"/>
              <a:t>Very recently, we see an emerging trend in TE. &lt;next&gt; Cloud WANs have increased in size in the last decade, leading to a scale problem. To combat the scaling challenges, </a:t>
            </a:r>
            <a:r>
              <a:rPr lang="en-US" dirty="0" err="1"/>
              <a:t>NCFlow</a:t>
            </a:r>
            <a:r>
              <a:rPr lang="en-US" dirty="0"/>
              <a:t> &lt;next&gt; has proposed distributed TE. </a:t>
            </a:r>
          </a:p>
          <a:p>
            <a:endParaRPr lang="en-US" dirty="0"/>
          </a:p>
          <a:p>
            <a:r>
              <a:rPr lang="en-US" dirty="0"/>
              <a:t>&lt;next&gt;</a:t>
            </a:r>
          </a:p>
          <a:p>
            <a:r>
              <a:rPr lang="en-US" dirty="0"/>
              <a:t>In addition, &lt;next&gt; Cascara recently extended some of the TE ideas to perform inter-domain TE from the cloud with the goal of reducing bandwidth costs. </a:t>
            </a:r>
          </a:p>
          <a:p>
            <a:r>
              <a:rPr lang="en-US" dirty="0"/>
              <a:t>&lt;next&gt;</a:t>
            </a:r>
          </a:p>
          <a:p>
            <a:r>
              <a:rPr lang="en-US" dirty="0"/>
              <a:t>The most recent work on this timeline is Shoofly which takes the ideas of traffic engineering and applies them to the problem of network provisioning. </a:t>
            </a:r>
          </a:p>
          <a:p>
            <a:r>
              <a:rPr lang="en-US" dirty="0"/>
              <a:t>&lt;next&gt;</a:t>
            </a:r>
          </a:p>
          <a:p>
            <a:r>
              <a:rPr lang="en-US" dirty="0"/>
              <a:t>I know I have not added all of the pictures here because the space is small but there is a long list of wonderful </a:t>
            </a:r>
            <a:r>
              <a:rPr lang="en-US" dirty="0" err="1"/>
              <a:t>collabotors</a:t>
            </a:r>
            <a:r>
              <a:rPr lang="en-US" dirty="0"/>
              <a:t> who have contributed foundational work to the traffic engineering field. &lt;next&gt; Especially some of our wonderful collaborators in Azure networking.</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C3239D9-C395-EE4C-9135-0AD153971C58}" type="slidenum">
              <a:rPr lang="en-US" smtClean="0"/>
              <a:t>7</a:t>
            </a:fld>
            <a:endParaRPr lang="en-US"/>
          </a:p>
        </p:txBody>
      </p:sp>
    </p:spTree>
    <p:extLst>
      <p:ext uri="{BB962C8B-B14F-4D97-AF65-F5344CB8AC3E}">
        <p14:creationId xmlns:p14="http://schemas.microsoft.com/office/powerpoint/2010/main" val="296782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rich and long history of innovations in cloud traffic engineering from both research and academia. Traffic engineering itself has been an active area of research for over two decades but I will focus on the more recent history of traffic engineering in cloud networks. I know there are several people involved in these works and I will try to bring up their pictures/names cumulatively in the slide. </a:t>
            </a:r>
          </a:p>
          <a:p>
            <a:endParaRPr lang="en-US" dirty="0"/>
          </a:p>
          <a:p>
            <a:r>
              <a:rPr lang="en-US" dirty="0"/>
              <a:t>&lt;next&gt;</a:t>
            </a:r>
          </a:p>
          <a:p>
            <a:r>
              <a:rPr lang="en-US" dirty="0"/>
              <a:t>This saga began in 2013 with SWAN’s publication and deployment in Azure. </a:t>
            </a:r>
          </a:p>
          <a:p>
            <a:r>
              <a:rPr lang="en-US" dirty="0"/>
              <a:t>&lt;next&gt;</a:t>
            </a:r>
          </a:p>
          <a:p>
            <a:r>
              <a:rPr lang="en-US" dirty="0"/>
              <a:t>SWAN implements a TE design where a central control collects information about network demands and tunnels or paths between nodes in the network. It then solves an optimization problem to maximize the network throughput by allocating demands along different paths in the network.</a:t>
            </a:r>
          </a:p>
          <a:p>
            <a:r>
              <a:rPr lang="en-US" dirty="0"/>
              <a:t>Soon after, the focus shifted to not just maximizing the network throughput but doing so in the presence of link failures. &lt;next&gt; This came in form of forward fault correction and &lt;next&gt; </a:t>
            </a:r>
            <a:r>
              <a:rPr lang="en-US" dirty="0" err="1"/>
              <a:t>TeaVar</a:t>
            </a:r>
            <a:r>
              <a:rPr lang="en-US" dirty="0"/>
              <a:t> both at SIGCOMM. &lt;next&gt;</a:t>
            </a:r>
          </a:p>
          <a:p>
            <a:r>
              <a:rPr lang="en-US" dirty="0"/>
              <a:t>The focus of these systems was to enable failure resilience in the network.</a:t>
            </a:r>
          </a:p>
          <a:p>
            <a:endParaRPr lang="en-US" dirty="0"/>
          </a:p>
          <a:p>
            <a:r>
              <a:rPr lang="en-US" dirty="0"/>
              <a:t>Very recently, we see an emerging trend in TE. &lt;next&gt; Cloud WANs have increased in size in the last decade, leading to a scale problem. To combat the scaling challenges, </a:t>
            </a:r>
            <a:r>
              <a:rPr lang="en-US" dirty="0" err="1"/>
              <a:t>NCFlow</a:t>
            </a:r>
            <a:r>
              <a:rPr lang="en-US" dirty="0"/>
              <a:t> &lt;next&gt; has proposed distributed TE. </a:t>
            </a:r>
          </a:p>
          <a:p>
            <a:endParaRPr lang="en-US" dirty="0"/>
          </a:p>
          <a:p>
            <a:r>
              <a:rPr lang="en-US" dirty="0"/>
              <a:t>&lt;next&gt;</a:t>
            </a:r>
          </a:p>
          <a:p>
            <a:r>
              <a:rPr lang="en-US" dirty="0"/>
              <a:t>In addition, &lt;next&gt; Cascara recently extended some of the TE ideas to perform inter-domain TE from the cloud with the goal of reducing bandwidth costs. </a:t>
            </a:r>
          </a:p>
          <a:p>
            <a:r>
              <a:rPr lang="en-US" dirty="0"/>
              <a:t>&lt;next&gt;</a:t>
            </a:r>
          </a:p>
          <a:p>
            <a:r>
              <a:rPr lang="en-US" dirty="0"/>
              <a:t>The most recent work on this timeline is Shoofly which takes the ideas of traffic engineering and applies them to the problem of network provisioning. </a:t>
            </a:r>
          </a:p>
          <a:p>
            <a:r>
              <a:rPr lang="en-US" dirty="0"/>
              <a:t>&lt;next&gt;</a:t>
            </a:r>
          </a:p>
          <a:p>
            <a:r>
              <a:rPr lang="en-US" dirty="0"/>
              <a:t>I know I have not added all of the pictures here because the space is small but there is a long list of wonderful </a:t>
            </a:r>
            <a:r>
              <a:rPr lang="en-US" dirty="0" err="1"/>
              <a:t>collabotors</a:t>
            </a:r>
            <a:r>
              <a:rPr lang="en-US" dirty="0"/>
              <a:t> who have contributed foundational work to the traffic engineering field. &lt;next&gt; Especially some of our wonderful collaborators in Azure networking.</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C3239D9-C395-EE4C-9135-0AD153971C58}" type="slidenum">
              <a:rPr lang="en-US" smtClean="0"/>
              <a:t>8</a:t>
            </a:fld>
            <a:endParaRPr lang="en-US"/>
          </a:p>
        </p:txBody>
      </p:sp>
    </p:spTree>
    <p:extLst>
      <p:ext uri="{BB962C8B-B14F-4D97-AF65-F5344CB8AC3E}">
        <p14:creationId xmlns:p14="http://schemas.microsoft.com/office/powerpoint/2010/main" val="757036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3200" dirty="0">
              <a:solidFill>
                <a:schemeClr val="accent6"/>
              </a:solidFill>
              <a:latin typeface="Gill Sans Light" panose="020B0302020104020203" pitchFamily="34" charset="-79"/>
              <a:cs typeface="Gill Sans Light" panose="020B0302020104020203" pitchFamily="34" charset="-79"/>
            </a:endParaRPr>
          </a:p>
        </p:txBody>
      </p:sp>
      <p:sp>
        <p:nvSpPr>
          <p:cNvPr id="4" name="Slide Number Placeholder 3"/>
          <p:cNvSpPr>
            <a:spLocks noGrp="1"/>
          </p:cNvSpPr>
          <p:nvPr>
            <p:ph type="sldNum" sz="quarter" idx="10"/>
          </p:nvPr>
        </p:nvSpPr>
        <p:spPr/>
        <p:txBody>
          <a:bodyPr/>
          <a:lstStyle/>
          <a:p>
            <a:fld id="{3F8A131B-3523-3A4A-9167-2615440A9974}" type="slidenum">
              <a:rPr lang="en-US" smtClean="0"/>
              <a:t>9</a:t>
            </a:fld>
            <a:endParaRPr lang="en-US"/>
          </a:p>
        </p:txBody>
      </p:sp>
    </p:spTree>
    <p:extLst>
      <p:ext uri="{BB962C8B-B14F-4D97-AF65-F5344CB8AC3E}">
        <p14:creationId xmlns:p14="http://schemas.microsoft.com/office/powerpoint/2010/main" val="3447760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EB2BB-2317-8041-B3D2-BEAB1C0A75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1CACB8-DE44-FF4E-9AED-69F7E458EB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38681F-67DD-C549-9760-4635C43A501B}"/>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3A0F854D-9354-BD4C-80A8-E070B7B2C4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9513E-AD12-5F49-B89D-D55ED1B874CA}"/>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62340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8A62-F46D-3E4B-AF48-833922A780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292DA1-6D15-1A4E-8623-C705AC4A70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284DEE-78CE-284D-AB2E-F9A162ACD4D8}"/>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9AF313A0-6A52-F44A-8931-DBA1BBB67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55367-B687-E342-BC28-EC457E8F41AF}"/>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1180557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4070D-F558-AF40-9557-0A31A3FFC0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6F4604-04CD-6742-A57E-8700455E2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50E875-7F54-264B-85C3-6733147296A9}"/>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D97E434B-B476-DB43-85D2-A8A8BF2F7D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B484C-703B-434B-9245-5B3150981059}"/>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344758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572F-725F-AE49-BAE1-447376AF3D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6B9-D6B0-754D-9325-D54ABDC371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97214-9008-CC43-A6B8-7C3C3FA68F0F}"/>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71DD0EA0-2224-1A4F-AA91-84E4D53DB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CBDDE-C958-CA4A-9BCA-5A447DE524B2}"/>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154461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04CA3-3A0A-A347-9027-2C27DF81E7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235F4B-DB9B-CB4D-BDF5-9B3F71E59C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6D6A21-3408-AD48-8623-3D50C1264AC1}"/>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A52D3740-17D9-9448-8FE7-BC937D8FA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82C1B-A9EE-BF49-80F6-BB72FFA792A5}"/>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3116109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FC691-1536-5C41-9FE2-F1EB70ED2E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6BBB9C-D399-804A-8D7D-D11BD342D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C36A1E-BE80-C644-8A84-B437712032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407B72-F721-CC47-936C-40BBC4085B3C}"/>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6" name="Footer Placeholder 5">
            <a:extLst>
              <a:ext uri="{FF2B5EF4-FFF2-40B4-BE49-F238E27FC236}">
                <a16:creationId xmlns:a16="http://schemas.microsoft.com/office/drawing/2014/main" id="{A114BD06-C688-664E-9F3C-6E83BC540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D1B3E-D2B8-B747-A246-4432FC80CBB8}"/>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225233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F3984-9BB7-A849-A84C-68B44D9F99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BD7D0E-D62B-B24F-9E0D-C393EB173B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3D939-76B3-A14F-96B1-3B74489153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AD60F-8881-7143-A93D-7DE338DC51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0C7E3-E824-3647-AC4D-A9B6E0DC45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BCC31-80D1-D342-A192-3D7242F12618}"/>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8" name="Footer Placeholder 7">
            <a:extLst>
              <a:ext uri="{FF2B5EF4-FFF2-40B4-BE49-F238E27FC236}">
                <a16:creationId xmlns:a16="http://schemas.microsoft.com/office/drawing/2014/main" id="{06D8C3AA-9B50-DE40-A02C-25D496941B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B719C-53A2-CE41-975C-19395EFA6205}"/>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8871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FD7F-1A59-A14F-8EAD-387E4EB3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08043C-2C2F-6D4B-BEE2-A9FB866FD396}"/>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4" name="Footer Placeholder 3">
            <a:extLst>
              <a:ext uri="{FF2B5EF4-FFF2-40B4-BE49-F238E27FC236}">
                <a16:creationId xmlns:a16="http://schemas.microsoft.com/office/drawing/2014/main" id="{313BA502-000C-BB4F-BCA9-EEE9323289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3EE214-0E73-894D-B3CB-767DBEF00772}"/>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348636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246E0-DDAB-1847-A789-0FD44490B4F3}"/>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3" name="Footer Placeholder 2">
            <a:extLst>
              <a:ext uri="{FF2B5EF4-FFF2-40B4-BE49-F238E27FC236}">
                <a16:creationId xmlns:a16="http://schemas.microsoft.com/office/drawing/2014/main" id="{CB7BCB85-1B2B-7246-955E-CEBD3BE337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AA8373-DD28-BF4E-BA99-CDC9F14CB83C}"/>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421241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73CCD-6F71-C242-B76C-669B5CAD3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E866C9-F841-B546-87E7-04FC7BFD71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16EC62-6F0F-BB41-9661-441D4057B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F24D4F-C9AA-1D46-BECB-868DD2152063}"/>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6" name="Footer Placeholder 5">
            <a:extLst>
              <a:ext uri="{FF2B5EF4-FFF2-40B4-BE49-F238E27FC236}">
                <a16:creationId xmlns:a16="http://schemas.microsoft.com/office/drawing/2014/main" id="{24E8F9DE-8C37-FA42-8842-FE023800CE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09328E-D589-C54D-AA87-A8959B65B581}"/>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2581536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398F8-46F8-8245-9E58-71420AA84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360DBA-5ABB-1C4E-AA8F-AF08679708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7EF446-A4A9-DD4B-85F3-E7C222F71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605DF-9D37-2341-8E10-228A2608A080}"/>
              </a:ext>
            </a:extLst>
          </p:cNvPr>
          <p:cNvSpPr>
            <a:spLocks noGrp="1"/>
          </p:cNvSpPr>
          <p:nvPr>
            <p:ph type="dt" sz="half" idx="10"/>
          </p:nvPr>
        </p:nvSpPr>
        <p:spPr/>
        <p:txBody>
          <a:bodyPr/>
          <a:lstStyle/>
          <a:p>
            <a:fld id="{C412CC30-E04D-474A-8CFD-697704E263CB}" type="datetimeFigureOut">
              <a:rPr lang="en-US" smtClean="0"/>
              <a:t>8/21/2021</a:t>
            </a:fld>
            <a:endParaRPr lang="en-US"/>
          </a:p>
        </p:txBody>
      </p:sp>
      <p:sp>
        <p:nvSpPr>
          <p:cNvPr id="6" name="Footer Placeholder 5">
            <a:extLst>
              <a:ext uri="{FF2B5EF4-FFF2-40B4-BE49-F238E27FC236}">
                <a16:creationId xmlns:a16="http://schemas.microsoft.com/office/drawing/2014/main" id="{62DF6BE2-CEDF-7C40-806A-AB945BB332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77465-768A-BC45-94FF-5A075A8613F5}"/>
              </a:ext>
            </a:extLst>
          </p:cNvPr>
          <p:cNvSpPr>
            <a:spLocks noGrp="1"/>
          </p:cNvSpPr>
          <p:nvPr>
            <p:ph type="sldNum" sz="quarter" idx="12"/>
          </p:nvPr>
        </p:nvSpPr>
        <p:spPr/>
        <p:txBody>
          <a:bodyPr/>
          <a:lstStyle/>
          <a:p>
            <a:fld id="{9A238B46-43DD-D741-B4D5-D5BCB3946521}" type="slidenum">
              <a:rPr lang="en-US" smtClean="0"/>
              <a:t>‹#›</a:t>
            </a:fld>
            <a:endParaRPr lang="en-US"/>
          </a:p>
        </p:txBody>
      </p:sp>
    </p:spTree>
    <p:extLst>
      <p:ext uri="{BB962C8B-B14F-4D97-AF65-F5344CB8AC3E}">
        <p14:creationId xmlns:p14="http://schemas.microsoft.com/office/powerpoint/2010/main" val="428565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C7A8DF-59F1-4346-837A-C819A46AC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83E46F-CD9D-7248-91AD-FAAC62F3A7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5B428-06DF-1746-9332-E2C4EF73A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2CC30-E04D-474A-8CFD-697704E263CB}" type="datetimeFigureOut">
              <a:rPr lang="en-US" smtClean="0"/>
              <a:t>8/21/2021</a:t>
            </a:fld>
            <a:endParaRPr lang="en-US"/>
          </a:p>
        </p:txBody>
      </p:sp>
      <p:sp>
        <p:nvSpPr>
          <p:cNvPr id="5" name="Footer Placeholder 4">
            <a:extLst>
              <a:ext uri="{FF2B5EF4-FFF2-40B4-BE49-F238E27FC236}">
                <a16:creationId xmlns:a16="http://schemas.microsoft.com/office/drawing/2014/main" id="{CA546302-3FC8-244D-AEF2-42090BBE6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DD0477-1F17-084A-8ABA-29C52BFC8C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38B46-43DD-D741-B4D5-D5BCB3946521}" type="slidenum">
              <a:rPr lang="en-US" smtClean="0"/>
              <a:t>‹#›</a:t>
            </a:fld>
            <a:endParaRPr lang="en-US"/>
          </a:p>
        </p:txBody>
      </p:sp>
    </p:spTree>
    <p:extLst>
      <p:ext uri="{BB962C8B-B14F-4D97-AF65-F5344CB8AC3E}">
        <p14:creationId xmlns:p14="http://schemas.microsoft.com/office/powerpoint/2010/main" val="1828455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conferences.sigcomm.org/sigcomm/2021/cloud-te-tutorial.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racheesingh/cloud-te-tutorial" TargetMode="External"/><Relationship Id="rId4" Type="http://schemas.openxmlformats.org/officeDocument/2006/relationships/hyperlink" Target="https://app.slack.com/client/T0107RGGMU6/C0281SQM14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384656A-F342-6B40-A687-E4ED6BA1BF62}"/>
              </a:ext>
            </a:extLst>
          </p:cNvPr>
          <p:cNvSpPr txBox="1">
            <a:spLocks/>
          </p:cNvSpPr>
          <p:nvPr/>
        </p:nvSpPr>
        <p:spPr>
          <a:xfrm>
            <a:off x="671423" y="616471"/>
            <a:ext cx="10578586" cy="182302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861B1C"/>
                </a:solidFill>
                <a:cs typeface="Gill Sans Light" panose="020B0302020104020203" pitchFamily="34" charset="-79"/>
              </a:rPr>
              <a:t>SIGCOMM 2021 Tutorial:</a:t>
            </a:r>
          </a:p>
          <a:p>
            <a:pPr algn="l"/>
            <a:r>
              <a:rPr lang="en-US" dirty="0">
                <a:solidFill>
                  <a:srgbClr val="861B1C"/>
                </a:solidFill>
                <a:cs typeface="Gill Sans Light" panose="020B0302020104020203" pitchFamily="34" charset="-79"/>
              </a:rPr>
              <a:t>Traffic engineering in cloud WANs</a:t>
            </a:r>
            <a:endParaRPr lang="en-US" b="1" dirty="0">
              <a:cs typeface="GILL SANS LIGHT" panose="020B0302020104020203" pitchFamily="34" charset="-79"/>
            </a:endParaRPr>
          </a:p>
        </p:txBody>
      </p:sp>
      <p:sp>
        <p:nvSpPr>
          <p:cNvPr id="11" name="Slide Number Placeholder 3">
            <a:extLst>
              <a:ext uri="{FF2B5EF4-FFF2-40B4-BE49-F238E27FC236}">
                <a16:creationId xmlns:a16="http://schemas.microsoft.com/office/drawing/2014/main" id="{C9EFDD67-125F-DC40-867D-2CC2BF68FD29}"/>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B6E4E1-C5B5-1E42-A6AB-FF133FBEF417}" type="slidenum">
              <a:rPr lang="en-US" sz="1400" smtClean="0">
                <a:solidFill>
                  <a:schemeClr val="tx1"/>
                </a:solidFill>
                <a:latin typeface="+mj-lt"/>
              </a:rPr>
              <a:pPr/>
              <a:t>1</a:t>
            </a:fld>
            <a:endParaRPr lang="en-US" sz="1400" dirty="0">
              <a:solidFill>
                <a:schemeClr val="tx1"/>
              </a:solidFill>
              <a:latin typeface="+mj-lt"/>
            </a:endParaRPr>
          </a:p>
        </p:txBody>
      </p:sp>
      <p:sp>
        <p:nvSpPr>
          <p:cNvPr id="12" name="Subtitle 2">
            <a:extLst>
              <a:ext uri="{FF2B5EF4-FFF2-40B4-BE49-F238E27FC236}">
                <a16:creationId xmlns:a16="http://schemas.microsoft.com/office/drawing/2014/main" id="{491BB71A-9EE9-0F41-A0D6-6070FA730A08}"/>
              </a:ext>
            </a:extLst>
          </p:cNvPr>
          <p:cNvSpPr txBox="1">
            <a:spLocks/>
          </p:cNvSpPr>
          <p:nvPr/>
        </p:nvSpPr>
        <p:spPr>
          <a:xfrm>
            <a:off x="671423" y="4345871"/>
            <a:ext cx="8344984" cy="30832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sz="3000" b="1" dirty="0">
              <a:latin typeface="+mj-lt"/>
              <a:cs typeface="Gill Sans SemiBold" panose="020B0502020104020203" pitchFamily="34" charset="-79"/>
            </a:endParaRPr>
          </a:p>
        </p:txBody>
      </p:sp>
      <p:sp>
        <p:nvSpPr>
          <p:cNvPr id="14" name="TextBox 13">
            <a:extLst>
              <a:ext uri="{FF2B5EF4-FFF2-40B4-BE49-F238E27FC236}">
                <a16:creationId xmlns:a16="http://schemas.microsoft.com/office/drawing/2014/main" id="{29FA42EC-7A9A-264A-AC19-49F6DFFF9E7E}"/>
              </a:ext>
            </a:extLst>
          </p:cNvPr>
          <p:cNvSpPr txBox="1"/>
          <p:nvPr/>
        </p:nvSpPr>
        <p:spPr>
          <a:xfrm>
            <a:off x="7515225" y="5672138"/>
            <a:ext cx="184731" cy="369332"/>
          </a:xfrm>
          <a:prstGeom prst="rect">
            <a:avLst/>
          </a:prstGeom>
          <a:noFill/>
        </p:spPr>
        <p:txBody>
          <a:bodyPr wrap="none" rtlCol="0">
            <a:spAutoFit/>
          </a:bodyPr>
          <a:lstStyle/>
          <a:p>
            <a:endParaRPr lang="en-US" dirty="0">
              <a:latin typeface="+mj-lt"/>
            </a:endParaRPr>
          </a:p>
        </p:txBody>
      </p:sp>
      <p:sp>
        <p:nvSpPr>
          <p:cNvPr id="2" name="TextBox 1">
            <a:extLst>
              <a:ext uri="{FF2B5EF4-FFF2-40B4-BE49-F238E27FC236}">
                <a16:creationId xmlns:a16="http://schemas.microsoft.com/office/drawing/2014/main" id="{2FABD604-19BC-1D4D-B31B-EE306FF797BC}"/>
              </a:ext>
            </a:extLst>
          </p:cNvPr>
          <p:cNvSpPr txBox="1"/>
          <p:nvPr/>
        </p:nvSpPr>
        <p:spPr>
          <a:xfrm>
            <a:off x="10901363" y="4786313"/>
            <a:ext cx="184731" cy="369332"/>
          </a:xfrm>
          <a:prstGeom prst="rect">
            <a:avLst/>
          </a:prstGeom>
          <a:noFill/>
        </p:spPr>
        <p:txBody>
          <a:bodyPr wrap="none" rtlCol="0">
            <a:spAutoFit/>
          </a:bodyPr>
          <a:lstStyle/>
          <a:p>
            <a:endParaRPr lang="en-US" dirty="0">
              <a:latin typeface="+mj-lt"/>
            </a:endParaRPr>
          </a:p>
        </p:txBody>
      </p:sp>
      <p:grpSp>
        <p:nvGrpSpPr>
          <p:cNvPr id="6" name="Group 5">
            <a:extLst>
              <a:ext uri="{FF2B5EF4-FFF2-40B4-BE49-F238E27FC236}">
                <a16:creationId xmlns:a16="http://schemas.microsoft.com/office/drawing/2014/main" id="{7E269331-329F-CD45-929E-F3CAB2E87CCA}"/>
              </a:ext>
            </a:extLst>
          </p:cNvPr>
          <p:cNvGrpSpPr/>
          <p:nvPr/>
        </p:nvGrpSpPr>
        <p:grpSpPr>
          <a:xfrm>
            <a:off x="4624017" y="2893882"/>
            <a:ext cx="2393284" cy="3233696"/>
            <a:chOff x="3852843" y="1961756"/>
            <a:chExt cx="2393284" cy="3233696"/>
          </a:xfrm>
        </p:grpSpPr>
        <p:pic>
          <p:nvPicPr>
            <p:cNvPr id="2054" name="Picture 6" descr="ASE 2017">
              <a:extLst>
                <a:ext uri="{FF2B5EF4-FFF2-40B4-BE49-F238E27FC236}">
                  <a16:creationId xmlns:a16="http://schemas.microsoft.com/office/drawing/2014/main" id="{D0CA4236-1FDD-7E4A-B38D-B3AF0630CE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501" b="4375"/>
            <a:stretch/>
          </p:blipFill>
          <p:spPr bwMode="auto">
            <a:xfrm>
              <a:off x="4167708" y="1961756"/>
              <a:ext cx="1763554" cy="2048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132855-7403-D840-9CDF-3DCCFF842E34}"/>
                </a:ext>
              </a:extLst>
            </p:cNvPr>
            <p:cNvSpPr txBox="1"/>
            <p:nvPr/>
          </p:nvSpPr>
          <p:spPr>
            <a:xfrm>
              <a:off x="3852843" y="4241345"/>
              <a:ext cx="2393284" cy="954107"/>
            </a:xfrm>
            <a:prstGeom prst="rect">
              <a:avLst/>
            </a:prstGeom>
            <a:noFill/>
          </p:spPr>
          <p:txBody>
            <a:bodyPr wrap="none" rtlCol="0">
              <a:spAutoFit/>
            </a:bodyPr>
            <a:lstStyle/>
            <a:p>
              <a:pPr algn="ctr"/>
              <a:r>
                <a:rPr lang="en-US" sz="2800" dirty="0">
                  <a:latin typeface="+mj-lt"/>
                  <a:cs typeface="Gill Sans Light" panose="020B0502020104020203" pitchFamily="34" charset="-79"/>
                </a:rPr>
                <a:t>Nikolaj </a:t>
              </a:r>
              <a:r>
                <a:rPr lang="en-US" sz="2800" dirty="0" err="1">
                  <a:latin typeface="+mj-lt"/>
                  <a:cs typeface="Gill Sans Light" panose="020B0502020104020203" pitchFamily="34" charset="-79"/>
                </a:rPr>
                <a:t>Bjørner</a:t>
              </a:r>
              <a:r>
                <a:rPr lang="en-US" sz="2800" dirty="0">
                  <a:latin typeface="+mj-lt"/>
                  <a:cs typeface="Gill Sans Light" panose="020B0502020104020203" pitchFamily="34" charset="-79"/>
                </a:rPr>
                <a:t> </a:t>
              </a:r>
            </a:p>
            <a:p>
              <a:pPr algn="ctr"/>
              <a:r>
                <a:rPr lang="en-US" sz="2800" i="1" dirty="0">
                  <a:solidFill>
                    <a:schemeClr val="tx1">
                      <a:lumMod val="50000"/>
                      <a:lumOff val="50000"/>
                    </a:schemeClr>
                  </a:solidFill>
                  <a:latin typeface="+mj-lt"/>
                  <a:cs typeface="Gill Sans Light" panose="020B0502020104020203" pitchFamily="34" charset="-79"/>
                </a:rPr>
                <a:t>Microsoft</a:t>
              </a:r>
            </a:p>
          </p:txBody>
        </p:sp>
      </p:grpSp>
      <p:grpSp>
        <p:nvGrpSpPr>
          <p:cNvPr id="8" name="Group 7">
            <a:extLst>
              <a:ext uri="{FF2B5EF4-FFF2-40B4-BE49-F238E27FC236}">
                <a16:creationId xmlns:a16="http://schemas.microsoft.com/office/drawing/2014/main" id="{06D549E8-BDF1-C74B-9537-578C71335A87}"/>
              </a:ext>
            </a:extLst>
          </p:cNvPr>
          <p:cNvGrpSpPr/>
          <p:nvPr/>
        </p:nvGrpSpPr>
        <p:grpSpPr>
          <a:xfrm>
            <a:off x="7027934" y="2950440"/>
            <a:ext cx="4820230" cy="3159109"/>
            <a:chOff x="6438782" y="1969356"/>
            <a:chExt cx="4820230" cy="3159109"/>
          </a:xfrm>
        </p:grpSpPr>
        <p:pic>
          <p:nvPicPr>
            <p:cNvPr id="2052" name="Picture 4">
              <a:extLst>
                <a:ext uri="{FF2B5EF4-FFF2-40B4-BE49-F238E27FC236}">
                  <a16:creationId xmlns:a16="http://schemas.microsoft.com/office/drawing/2014/main" id="{D61C7C86-9A33-A643-B642-36697EE2EF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4999" y="1969356"/>
              <a:ext cx="1682308" cy="2050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B81AAA-6EE8-024D-B44C-79925396AA15}"/>
                </a:ext>
              </a:extLst>
            </p:cNvPr>
            <p:cNvSpPr txBox="1"/>
            <p:nvPr/>
          </p:nvSpPr>
          <p:spPr>
            <a:xfrm>
              <a:off x="6438782" y="4174358"/>
              <a:ext cx="4820230" cy="954107"/>
            </a:xfrm>
            <a:prstGeom prst="rect">
              <a:avLst/>
            </a:prstGeom>
            <a:noFill/>
          </p:spPr>
          <p:txBody>
            <a:bodyPr wrap="none" rtlCol="0">
              <a:spAutoFit/>
            </a:bodyPr>
            <a:lstStyle/>
            <a:p>
              <a:pPr algn="ctr"/>
              <a:r>
                <a:rPr lang="en-US" sz="2800" dirty="0">
                  <a:latin typeface="+mj-lt"/>
                  <a:cs typeface="Gill Sans Light" panose="020B0502020104020203" pitchFamily="34" charset="-79"/>
                </a:rPr>
                <a:t>Michael </a:t>
              </a:r>
              <a:r>
                <a:rPr lang="en-US" sz="2800" dirty="0" err="1">
                  <a:latin typeface="+mj-lt"/>
                  <a:cs typeface="Gill Sans Light" panose="020B0502020104020203" pitchFamily="34" charset="-79"/>
                </a:rPr>
                <a:t>Schapira</a:t>
              </a:r>
              <a:r>
                <a:rPr lang="en-US" sz="2800" dirty="0">
                  <a:latin typeface="+mj-lt"/>
                  <a:cs typeface="Gill Sans Light" panose="020B0502020104020203" pitchFamily="34" charset="-79"/>
                </a:rPr>
                <a:t> </a:t>
              </a:r>
              <a:endParaRPr lang="en-US" sz="2800" i="1" dirty="0">
                <a:solidFill>
                  <a:schemeClr val="tx1">
                    <a:lumMod val="50000"/>
                    <a:lumOff val="50000"/>
                  </a:schemeClr>
                </a:solidFill>
                <a:latin typeface="+mj-lt"/>
                <a:cs typeface="Gill Sans Light" panose="020B0502020104020203" pitchFamily="34" charset="-79"/>
              </a:endParaRPr>
            </a:p>
            <a:p>
              <a:pPr algn="ctr"/>
              <a:r>
                <a:rPr lang="en-US" sz="2800" i="1" dirty="0">
                  <a:solidFill>
                    <a:schemeClr val="bg1">
                      <a:lumMod val="50000"/>
                    </a:schemeClr>
                  </a:solidFill>
                  <a:latin typeface="+mj-lt"/>
                  <a:cs typeface="Gill Sans Light" panose="020B0302020104020203" pitchFamily="34" charset="-79"/>
                </a:rPr>
                <a:t>Hebrew University of Jerusalem</a:t>
              </a:r>
            </a:p>
          </p:txBody>
        </p:sp>
      </p:grpSp>
      <p:grpSp>
        <p:nvGrpSpPr>
          <p:cNvPr id="7" name="Group 6">
            <a:extLst>
              <a:ext uri="{FF2B5EF4-FFF2-40B4-BE49-F238E27FC236}">
                <a16:creationId xmlns:a16="http://schemas.microsoft.com/office/drawing/2014/main" id="{C94F042C-6B0D-EF4C-AC03-CCD302742727}"/>
              </a:ext>
            </a:extLst>
          </p:cNvPr>
          <p:cNvGrpSpPr/>
          <p:nvPr/>
        </p:nvGrpSpPr>
        <p:grpSpPr>
          <a:xfrm>
            <a:off x="1384675" y="2975495"/>
            <a:ext cx="2234142" cy="3134155"/>
            <a:chOff x="1156306" y="2014678"/>
            <a:chExt cx="2234142" cy="3134155"/>
          </a:xfrm>
        </p:grpSpPr>
        <p:pic>
          <p:nvPicPr>
            <p:cNvPr id="2050" name="Picture 2">
              <a:extLst>
                <a:ext uri="{FF2B5EF4-FFF2-40B4-BE49-F238E27FC236}">
                  <a16:creationId xmlns:a16="http://schemas.microsoft.com/office/drawing/2014/main" id="{FF88E281-DF79-4A45-872B-EB8740BFC49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7969"/>
            <a:stretch/>
          </p:blipFill>
          <p:spPr bwMode="auto">
            <a:xfrm>
              <a:off x="1432222" y="2014678"/>
              <a:ext cx="1682310" cy="20508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D6EF96-1244-624E-A273-3F3A8FEB9BE2}"/>
                </a:ext>
              </a:extLst>
            </p:cNvPr>
            <p:cNvSpPr txBox="1"/>
            <p:nvPr/>
          </p:nvSpPr>
          <p:spPr>
            <a:xfrm>
              <a:off x="1156306" y="4194726"/>
              <a:ext cx="2234142" cy="954107"/>
            </a:xfrm>
            <a:prstGeom prst="rect">
              <a:avLst/>
            </a:prstGeom>
            <a:noFill/>
          </p:spPr>
          <p:txBody>
            <a:bodyPr wrap="square" rtlCol="0">
              <a:spAutoFit/>
            </a:bodyPr>
            <a:lstStyle/>
            <a:p>
              <a:pPr algn="ctr"/>
              <a:r>
                <a:rPr lang="en-US" sz="2800" dirty="0" err="1">
                  <a:latin typeface="+mj-lt"/>
                  <a:cs typeface="Gill Sans Light" panose="020B0302020104020203" pitchFamily="34" charset="-79"/>
                </a:rPr>
                <a:t>Rachee</a:t>
              </a:r>
              <a:r>
                <a:rPr lang="en-US" sz="2800" dirty="0">
                  <a:latin typeface="+mj-lt"/>
                  <a:cs typeface="Gill Sans Light" panose="020B0302020104020203" pitchFamily="34" charset="-79"/>
                </a:rPr>
                <a:t> Singh</a:t>
              </a:r>
              <a:r>
                <a:rPr lang="en-US" sz="2800" dirty="0">
                  <a:solidFill>
                    <a:schemeClr val="tx1">
                      <a:lumMod val="50000"/>
                      <a:lumOff val="50000"/>
                    </a:schemeClr>
                  </a:solidFill>
                  <a:latin typeface="+mj-lt"/>
                  <a:cs typeface="Gill Sans Light" panose="020B0302020104020203" pitchFamily="34" charset="-79"/>
                </a:rPr>
                <a:t> </a:t>
              </a:r>
            </a:p>
            <a:p>
              <a:pPr algn="ctr"/>
              <a:r>
                <a:rPr lang="en-US" sz="2800" i="1" dirty="0">
                  <a:solidFill>
                    <a:schemeClr val="tx1">
                      <a:lumMod val="50000"/>
                      <a:lumOff val="50000"/>
                    </a:schemeClr>
                  </a:solidFill>
                  <a:latin typeface="+mj-lt"/>
                  <a:cs typeface="Gill Sans Light" panose="020B0502020104020203" pitchFamily="34" charset="-79"/>
                </a:rPr>
                <a:t>Microsoft</a:t>
              </a:r>
            </a:p>
          </p:txBody>
        </p:sp>
      </p:grpSp>
    </p:spTree>
    <p:extLst>
      <p:ext uri="{BB962C8B-B14F-4D97-AF65-F5344CB8AC3E}">
        <p14:creationId xmlns:p14="http://schemas.microsoft.com/office/powerpoint/2010/main" val="1144220461"/>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1599-4857-654B-A598-27A6AAA01B2F}"/>
              </a:ext>
            </a:extLst>
          </p:cNvPr>
          <p:cNvSpPr>
            <a:spLocks noGrp="1"/>
          </p:cNvSpPr>
          <p:nvPr>
            <p:ph type="title"/>
          </p:nvPr>
        </p:nvSpPr>
        <p:spPr>
          <a:xfrm>
            <a:off x="358495" y="22568"/>
            <a:ext cx="10854833" cy="1325563"/>
          </a:xfrm>
        </p:spPr>
        <p:txBody>
          <a:bodyPr>
            <a:normAutofit/>
          </a:bodyPr>
          <a:lstStyle/>
          <a:p>
            <a:r>
              <a:rPr lang="en-US" dirty="0">
                <a:solidFill>
                  <a:srgbClr val="861B1C"/>
                </a:solidFill>
                <a:cs typeface="Gill Sans" panose="020B0502020104020203" pitchFamily="34" charset="-79"/>
              </a:rPr>
              <a:t>Centralized traffic </a:t>
            </a:r>
            <a:r>
              <a:rPr lang="en-US">
                <a:solidFill>
                  <a:srgbClr val="861B1C"/>
                </a:solidFill>
                <a:cs typeface="Gill Sans" panose="020B0502020104020203" pitchFamily="34" charset="-79"/>
              </a:rPr>
              <a:t>engineering formulation</a:t>
            </a:r>
            <a:endParaRPr lang="en-US" dirty="0">
              <a:solidFill>
                <a:srgbClr val="861B1C"/>
              </a:solidFill>
              <a:cs typeface="Gill Sans" panose="020B0502020104020203" pitchFamily="34" charset="-79"/>
            </a:endParaRPr>
          </a:p>
        </p:txBody>
      </p:sp>
      <p:sp>
        <p:nvSpPr>
          <p:cNvPr id="3" name="Slide Number Placeholder 2">
            <a:extLst>
              <a:ext uri="{FF2B5EF4-FFF2-40B4-BE49-F238E27FC236}">
                <a16:creationId xmlns:a16="http://schemas.microsoft.com/office/drawing/2014/main" id="{D7B9A290-FF1F-B748-8836-37E4B491D6A8}"/>
              </a:ext>
            </a:extLst>
          </p:cNvPr>
          <p:cNvSpPr>
            <a:spLocks noGrp="1"/>
          </p:cNvSpPr>
          <p:nvPr>
            <p:ph type="sldNum" sz="quarter" idx="12"/>
          </p:nvPr>
        </p:nvSpPr>
        <p:spPr>
          <a:xfrm>
            <a:off x="8410032" y="6024967"/>
            <a:ext cx="2743200" cy="365125"/>
          </a:xfrm>
        </p:spPr>
        <p:txBody>
          <a:bodyPr/>
          <a:lstStyle/>
          <a:p>
            <a:fld id="{53B6E4E1-C5B5-1E42-A6AB-FF133FBEF417}" type="slidenum">
              <a:rPr lang="en-US" smtClean="0">
                <a:latin typeface="+mj-lt"/>
                <a:cs typeface="Gill Sans" panose="020B0502020104020203" pitchFamily="34" charset="-79"/>
              </a:rPr>
              <a:t>10</a:t>
            </a:fld>
            <a:endParaRPr lang="en-US" dirty="0">
              <a:latin typeface="+mj-lt"/>
              <a:cs typeface="Gill Sans" panose="020B0502020104020203" pitchFamily="34" charset="-79"/>
            </a:endParaRPr>
          </a:p>
        </p:txBody>
      </p:sp>
      <p:grpSp>
        <p:nvGrpSpPr>
          <p:cNvPr id="5" name="Group 4">
            <a:extLst>
              <a:ext uri="{FF2B5EF4-FFF2-40B4-BE49-F238E27FC236}">
                <a16:creationId xmlns:a16="http://schemas.microsoft.com/office/drawing/2014/main" id="{41D9104D-91D9-4AE3-ABFD-B8978151D993}"/>
              </a:ext>
            </a:extLst>
          </p:cNvPr>
          <p:cNvGrpSpPr/>
          <p:nvPr/>
        </p:nvGrpSpPr>
        <p:grpSpPr>
          <a:xfrm>
            <a:off x="3537335" y="2110978"/>
            <a:ext cx="5556788" cy="2712815"/>
            <a:chOff x="329169" y="2056929"/>
            <a:chExt cx="11533662" cy="4228548"/>
          </a:xfrm>
        </p:grpSpPr>
        <p:sp>
          <p:nvSpPr>
            <p:cNvPr id="53" name="TextBox 52">
              <a:extLst>
                <a:ext uri="{FF2B5EF4-FFF2-40B4-BE49-F238E27FC236}">
                  <a16:creationId xmlns:a16="http://schemas.microsoft.com/office/drawing/2014/main" id="{DC4EFA4A-95D4-7946-B966-FF5E1F989C34}"/>
                </a:ext>
              </a:extLst>
            </p:cNvPr>
            <p:cNvSpPr txBox="1"/>
            <p:nvPr/>
          </p:nvSpPr>
          <p:spPr>
            <a:xfrm>
              <a:off x="5048410" y="5427906"/>
              <a:ext cx="184731" cy="584775"/>
            </a:xfrm>
            <a:prstGeom prst="rect">
              <a:avLst/>
            </a:prstGeom>
            <a:noFill/>
          </p:spPr>
          <p:txBody>
            <a:bodyPr wrap="none" rtlCol="0">
              <a:spAutoFit/>
            </a:bodyPr>
            <a:lstStyle/>
            <a:p>
              <a:endParaRPr lang="en-US" sz="3200" dirty="0">
                <a:latin typeface="+mj-lt"/>
                <a:cs typeface="Gill Sans" panose="020B0502020104020203" pitchFamily="34" charset="-79"/>
              </a:endParaRPr>
            </a:p>
          </p:txBody>
        </p:sp>
        <p:sp>
          <p:nvSpPr>
            <p:cNvPr id="9" name="Rectangle 8">
              <a:extLst>
                <a:ext uri="{FF2B5EF4-FFF2-40B4-BE49-F238E27FC236}">
                  <a16:creationId xmlns:a16="http://schemas.microsoft.com/office/drawing/2014/main" id="{AB4F6189-9733-994A-A4A9-1B0E3D3DB7B3}"/>
                </a:ext>
              </a:extLst>
            </p:cNvPr>
            <p:cNvSpPr/>
            <p:nvPr/>
          </p:nvSpPr>
          <p:spPr>
            <a:xfrm>
              <a:off x="342409" y="2056929"/>
              <a:ext cx="2203410" cy="976054"/>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Network Topology</a:t>
              </a:r>
            </a:p>
          </p:txBody>
        </p:sp>
        <p:sp>
          <p:nvSpPr>
            <p:cNvPr id="13" name="Rectangle 12">
              <a:extLst>
                <a:ext uri="{FF2B5EF4-FFF2-40B4-BE49-F238E27FC236}">
                  <a16:creationId xmlns:a16="http://schemas.microsoft.com/office/drawing/2014/main" id="{FD4CE9A0-04B9-CA4C-8C94-6FBC1C6C7DE5}"/>
                </a:ext>
              </a:extLst>
            </p:cNvPr>
            <p:cNvSpPr/>
            <p:nvPr/>
          </p:nvSpPr>
          <p:spPr>
            <a:xfrm>
              <a:off x="9659423" y="3216395"/>
              <a:ext cx="2203408" cy="1111052"/>
            </a:xfrm>
            <a:prstGeom prst="rect">
              <a:avLst/>
            </a:prstGeom>
            <a:solidFill>
              <a:schemeClr val="bg2">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Flow Allocations</a:t>
              </a:r>
            </a:p>
          </p:txBody>
        </p:sp>
        <p:sp>
          <p:nvSpPr>
            <p:cNvPr id="20" name="Rectangle 19">
              <a:extLst>
                <a:ext uri="{FF2B5EF4-FFF2-40B4-BE49-F238E27FC236}">
                  <a16:creationId xmlns:a16="http://schemas.microsoft.com/office/drawing/2014/main" id="{F723FA0C-791C-2C4C-B34E-44388B5A08C8}"/>
                </a:ext>
              </a:extLst>
            </p:cNvPr>
            <p:cNvSpPr/>
            <p:nvPr/>
          </p:nvSpPr>
          <p:spPr>
            <a:xfrm>
              <a:off x="329169" y="3278529"/>
              <a:ext cx="2203410" cy="995781"/>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Demand Matrix</a:t>
              </a:r>
            </a:p>
          </p:txBody>
        </p:sp>
        <p:sp>
          <p:nvSpPr>
            <p:cNvPr id="22" name="Rectangle 21">
              <a:extLst>
                <a:ext uri="{FF2B5EF4-FFF2-40B4-BE49-F238E27FC236}">
                  <a16:creationId xmlns:a16="http://schemas.microsoft.com/office/drawing/2014/main" id="{D2E05CC7-AA66-6F49-95C8-D6F1104714F9}"/>
                </a:ext>
              </a:extLst>
            </p:cNvPr>
            <p:cNvSpPr/>
            <p:nvPr/>
          </p:nvSpPr>
          <p:spPr>
            <a:xfrm>
              <a:off x="4710687" y="3211179"/>
              <a:ext cx="3190711" cy="11110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cs typeface="Gill Sans" panose="020B0502020104020203" pitchFamily="34" charset="-79"/>
                </a:rPr>
                <a:t>Optimization</a:t>
              </a:r>
            </a:p>
            <a:p>
              <a:pPr algn="ctr"/>
              <a:r>
                <a:rPr lang="en-US" sz="1400" dirty="0">
                  <a:solidFill>
                    <a:schemeClr val="tx1"/>
                  </a:solidFill>
                  <a:latin typeface="+mj-lt"/>
                  <a:cs typeface="Gill Sans" panose="020B0502020104020203" pitchFamily="34" charset="-79"/>
                </a:rPr>
                <a:t>Objective</a:t>
              </a:r>
            </a:p>
          </p:txBody>
        </p:sp>
        <p:cxnSp>
          <p:nvCxnSpPr>
            <p:cNvPr id="25" name="Straight Arrow Connector 24">
              <a:extLst>
                <a:ext uri="{FF2B5EF4-FFF2-40B4-BE49-F238E27FC236}">
                  <a16:creationId xmlns:a16="http://schemas.microsoft.com/office/drawing/2014/main" id="{A3E696C2-37C4-1643-A11E-EF7938BC4972}"/>
                </a:ext>
              </a:extLst>
            </p:cNvPr>
            <p:cNvCxnSpPr>
              <a:cxnSpLocks/>
              <a:stCxn id="20" idx="3"/>
              <a:endCxn id="22" idx="1"/>
            </p:cNvCxnSpPr>
            <p:nvPr/>
          </p:nvCxnSpPr>
          <p:spPr>
            <a:xfrm flipV="1">
              <a:off x="2532579" y="3766705"/>
              <a:ext cx="2178108" cy="97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A61FC69-63C2-F249-B6CD-68571B67CA3E}"/>
                </a:ext>
              </a:extLst>
            </p:cNvPr>
            <p:cNvCxnSpPr>
              <a:cxnSpLocks/>
              <a:stCxn id="9" idx="3"/>
              <a:endCxn id="22" idx="1"/>
            </p:cNvCxnSpPr>
            <p:nvPr/>
          </p:nvCxnSpPr>
          <p:spPr>
            <a:xfrm>
              <a:off x="2545819" y="2544957"/>
              <a:ext cx="2164868" cy="122174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443716C5-D671-E442-80F5-E6FFDFA788E9}"/>
                </a:ext>
              </a:extLst>
            </p:cNvPr>
            <p:cNvGrpSpPr/>
            <p:nvPr/>
          </p:nvGrpSpPr>
          <p:grpSpPr>
            <a:xfrm>
              <a:off x="2879451" y="4322231"/>
              <a:ext cx="3426592" cy="1963246"/>
              <a:chOff x="3442501" y="4213624"/>
              <a:chExt cx="3426592" cy="1963246"/>
            </a:xfrm>
            <a:solidFill>
              <a:schemeClr val="accent1">
                <a:lumMod val="75000"/>
              </a:schemeClr>
            </a:solidFill>
          </p:grpSpPr>
          <p:sp>
            <p:nvSpPr>
              <p:cNvPr id="23" name="Rectangle 22">
                <a:extLst>
                  <a:ext uri="{FF2B5EF4-FFF2-40B4-BE49-F238E27FC236}">
                    <a16:creationId xmlns:a16="http://schemas.microsoft.com/office/drawing/2014/main" id="{150D097A-299D-A24B-BFB4-E09DE293620E}"/>
                  </a:ext>
                </a:extLst>
              </p:cNvPr>
              <p:cNvSpPr/>
              <p:nvPr/>
            </p:nvSpPr>
            <p:spPr>
              <a:xfrm>
                <a:off x="3442501" y="5065818"/>
                <a:ext cx="2203410" cy="111105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Demand Constraints</a:t>
                </a:r>
              </a:p>
            </p:txBody>
          </p:sp>
          <p:cxnSp>
            <p:nvCxnSpPr>
              <p:cNvPr id="31" name="Straight Arrow Connector 30">
                <a:extLst>
                  <a:ext uri="{FF2B5EF4-FFF2-40B4-BE49-F238E27FC236}">
                    <a16:creationId xmlns:a16="http://schemas.microsoft.com/office/drawing/2014/main" id="{94616FBB-0BD3-D44E-889D-1BFA6E16EE85}"/>
                  </a:ext>
                </a:extLst>
              </p:cNvPr>
              <p:cNvCxnSpPr>
                <a:cxnSpLocks/>
                <a:stCxn id="23" idx="0"/>
                <a:endCxn id="22" idx="2"/>
              </p:cNvCxnSpPr>
              <p:nvPr/>
            </p:nvCxnSpPr>
            <p:spPr>
              <a:xfrm flipV="1">
                <a:off x="4544206" y="4213624"/>
                <a:ext cx="2324887" cy="852194"/>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36" name="Straight Arrow Connector 35">
              <a:extLst>
                <a:ext uri="{FF2B5EF4-FFF2-40B4-BE49-F238E27FC236}">
                  <a16:creationId xmlns:a16="http://schemas.microsoft.com/office/drawing/2014/main" id="{D9B4E15A-3C4A-C246-978E-DB3F7AB7D9AF}"/>
                </a:ext>
              </a:extLst>
            </p:cNvPr>
            <p:cNvCxnSpPr>
              <a:cxnSpLocks/>
              <a:stCxn id="22" idx="3"/>
              <a:endCxn id="13" idx="1"/>
            </p:cNvCxnSpPr>
            <p:nvPr/>
          </p:nvCxnSpPr>
          <p:spPr>
            <a:xfrm>
              <a:off x="7901398" y="3766705"/>
              <a:ext cx="1758025" cy="52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7113B49-C4DD-904D-B4DD-B6A96D068F16}"/>
                </a:ext>
              </a:extLst>
            </p:cNvPr>
            <p:cNvSpPr/>
            <p:nvPr/>
          </p:nvSpPr>
          <p:spPr>
            <a:xfrm>
              <a:off x="5209649" y="5174425"/>
              <a:ext cx="2203409" cy="1111052"/>
            </a:xfrm>
            <a:prstGeom prst="rect">
              <a:avLst/>
            </a:prstGeom>
            <a:solidFill>
              <a:schemeClr val="accent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Capacity Constraints</a:t>
              </a:r>
            </a:p>
          </p:txBody>
        </p:sp>
        <p:cxnSp>
          <p:nvCxnSpPr>
            <p:cNvPr id="41" name="Straight Arrow Connector 40">
              <a:extLst>
                <a:ext uri="{FF2B5EF4-FFF2-40B4-BE49-F238E27FC236}">
                  <a16:creationId xmlns:a16="http://schemas.microsoft.com/office/drawing/2014/main" id="{BEF53E4A-37E1-994A-B4EC-82A712D3DB51}"/>
                </a:ext>
              </a:extLst>
            </p:cNvPr>
            <p:cNvCxnSpPr>
              <a:cxnSpLocks/>
              <a:stCxn id="27" idx="0"/>
              <a:endCxn id="22" idx="2"/>
            </p:cNvCxnSpPr>
            <p:nvPr/>
          </p:nvCxnSpPr>
          <p:spPr>
            <a:xfrm flipH="1" flipV="1">
              <a:off x="6306043" y="4322231"/>
              <a:ext cx="5311" cy="8521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92AFD122-B143-004C-AE59-FA2C2E1F04B7}"/>
                </a:ext>
              </a:extLst>
            </p:cNvPr>
            <p:cNvSpPr/>
            <p:nvPr/>
          </p:nvSpPr>
          <p:spPr>
            <a:xfrm>
              <a:off x="329169" y="4515946"/>
              <a:ext cx="2203410" cy="995781"/>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Tunnels</a:t>
              </a:r>
            </a:p>
          </p:txBody>
        </p:sp>
        <p:cxnSp>
          <p:nvCxnSpPr>
            <p:cNvPr id="30" name="Straight Arrow Connector 29">
              <a:extLst>
                <a:ext uri="{FF2B5EF4-FFF2-40B4-BE49-F238E27FC236}">
                  <a16:creationId xmlns:a16="http://schemas.microsoft.com/office/drawing/2014/main" id="{99615F96-346E-F841-9D0E-4570206DA492}"/>
                </a:ext>
              </a:extLst>
            </p:cNvPr>
            <p:cNvCxnSpPr>
              <a:cxnSpLocks/>
              <a:stCxn id="21" idx="3"/>
              <a:endCxn id="22" idx="1"/>
            </p:cNvCxnSpPr>
            <p:nvPr/>
          </p:nvCxnSpPr>
          <p:spPr>
            <a:xfrm flipV="1">
              <a:off x="2532579" y="3766705"/>
              <a:ext cx="2178108" cy="12471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5F1D816-A543-A247-9EDF-5D8410C3DB3E}"/>
                </a:ext>
              </a:extLst>
            </p:cNvPr>
            <p:cNvSpPr/>
            <p:nvPr/>
          </p:nvSpPr>
          <p:spPr>
            <a:xfrm>
              <a:off x="7539847" y="5174425"/>
              <a:ext cx="2203409" cy="1111052"/>
            </a:xfrm>
            <a:prstGeom prst="rect">
              <a:avLst/>
            </a:prstGeom>
            <a:solidFill>
              <a:schemeClr val="accent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cs typeface="Gill Sans" panose="020B0502020104020203" pitchFamily="34" charset="-79"/>
                </a:rPr>
                <a:t>Flow Cons. Constraints</a:t>
              </a:r>
            </a:p>
          </p:txBody>
        </p:sp>
        <p:cxnSp>
          <p:nvCxnSpPr>
            <p:cNvPr id="40" name="Straight Arrow Connector 39">
              <a:extLst>
                <a:ext uri="{FF2B5EF4-FFF2-40B4-BE49-F238E27FC236}">
                  <a16:creationId xmlns:a16="http://schemas.microsoft.com/office/drawing/2014/main" id="{BF261F3A-B429-C44E-B56A-0B1C97AA9090}"/>
                </a:ext>
              </a:extLst>
            </p:cNvPr>
            <p:cNvCxnSpPr>
              <a:cxnSpLocks/>
              <a:stCxn id="37" idx="0"/>
              <a:endCxn id="22" idx="2"/>
            </p:cNvCxnSpPr>
            <p:nvPr/>
          </p:nvCxnSpPr>
          <p:spPr>
            <a:xfrm flipH="1" flipV="1">
              <a:off x="6306043" y="4322231"/>
              <a:ext cx="2335509" cy="8521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33" name="Title 1">
            <a:extLst>
              <a:ext uri="{FF2B5EF4-FFF2-40B4-BE49-F238E27FC236}">
                <a16:creationId xmlns:a16="http://schemas.microsoft.com/office/drawing/2014/main" id="{CE75671F-ADE2-48C8-B153-7EF33305B925}"/>
              </a:ext>
            </a:extLst>
          </p:cNvPr>
          <p:cNvSpPr txBox="1">
            <a:spLocks/>
          </p:cNvSpPr>
          <p:nvPr/>
        </p:nvSpPr>
        <p:spPr>
          <a:xfrm>
            <a:off x="581378" y="2701029"/>
            <a:ext cx="2198239" cy="1274759"/>
          </a:xfrm>
          <a:prstGeom prst="rect">
            <a:avLst/>
          </a:prstGeom>
          <a:ln w="38100">
            <a:solidFill>
              <a:srgbClr val="861B1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cs typeface="Gill Sans Light" panose="020B0302020104020203"/>
              </a:rPr>
              <a:t>Bandwidth broker estimates demand matrix</a:t>
            </a:r>
          </a:p>
        </p:txBody>
      </p:sp>
      <p:sp>
        <p:nvSpPr>
          <p:cNvPr id="35" name="Title 1">
            <a:extLst>
              <a:ext uri="{FF2B5EF4-FFF2-40B4-BE49-F238E27FC236}">
                <a16:creationId xmlns:a16="http://schemas.microsoft.com/office/drawing/2014/main" id="{C14066A4-8313-4C33-908A-D3B6AA74C5A7}"/>
              </a:ext>
            </a:extLst>
          </p:cNvPr>
          <p:cNvSpPr txBox="1">
            <a:spLocks/>
          </p:cNvSpPr>
          <p:nvPr/>
        </p:nvSpPr>
        <p:spPr>
          <a:xfrm>
            <a:off x="590116" y="1678871"/>
            <a:ext cx="2189501" cy="864214"/>
          </a:xfrm>
          <a:prstGeom prst="rect">
            <a:avLst/>
          </a:prstGeom>
          <a:ln w="38100">
            <a:solidFill>
              <a:srgbClr val="861B1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cs typeface="Gill Sans Light" panose="020B0302020104020203" pitchFamily="34" charset="-79"/>
              </a:rPr>
              <a:t>Static topology database</a:t>
            </a:r>
          </a:p>
        </p:txBody>
      </p:sp>
      <p:sp>
        <p:nvSpPr>
          <p:cNvPr id="38" name="Title 1">
            <a:extLst>
              <a:ext uri="{FF2B5EF4-FFF2-40B4-BE49-F238E27FC236}">
                <a16:creationId xmlns:a16="http://schemas.microsoft.com/office/drawing/2014/main" id="{53319C0B-46BC-4036-802A-94E0681B4FD7}"/>
              </a:ext>
            </a:extLst>
          </p:cNvPr>
          <p:cNvSpPr txBox="1">
            <a:spLocks/>
          </p:cNvSpPr>
          <p:nvPr/>
        </p:nvSpPr>
        <p:spPr>
          <a:xfrm>
            <a:off x="581378" y="4133732"/>
            <a:ext cx="2189501" cy="1274759"/>
          </a:xfrm>
          <a:prstGeom prst="rect">
            <a:avLst/>
          </a:prstGeom>
          <a:ln w="38100">
            <a:solidFill>
              <a:srgbClr val="861B1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cs typeface="Gill Sans Light" panose="020B0302020104020203" pitchFamily="34" charset="-79"/>
              </a:rPr>
              <a:t>Computed on network topology</a:t>
            </a:r>
          </a:p>
        </p:txBody>
      </p:sp>
      <p:sp>
        <p:nvSpPr>
          <p:cNvPr id="39" name="Title 1">
            <a:extLst>
              <a:ext uri="{FF2B5EF4-FFF2-40B4-BE49-F238E27FC236}">
                <a16:creationId xmlns:a16="http://schemas.microsoft.com/office/drawing/2014/main" id="{0EE99BC7-9A67-46E0-A5D8-3698F282A959}"/>
              </a:ext>
            </a:extLst>
          </p:cNvPr>
          <p:cNvSpPr txBox="1">
            <a:spLocks/>
          </p:cNvSpPr>
          <p:nvPr/>
        </p:nvSpPr>
        <p:spPr>
          <a:xfrm>
            <a:off x="9587728" y="2749839"/>
            <a:ext cx="1878394" cy="817785"/>
          </a:xfrm>
          <a:prstGeom prst="rect">
            <a:avLst/>
          </a:prstGeom>
          <a:ln w="38100">
            <a:solidFill>
              <a:srgbClr val="861B1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000" dirty="0">
                <a:cs typeface="Gill Sans Light" panose="020B0302020104020203" pitchFamily="34" charset="-79"/>
              </a:rPr>
              <a:t>Updates to routing config</a:t>
            </a:r>
          </a:p>
        </p:txBody>
      </p:sp>
    </p:spTree>
    <p:extLst>
      <p:ext uri="{BB962C8B-B14F-4D97-AF65-F5344CB8AC3E}">
        <p14:creationId xmlns:p14="http://schemas.microsoft.com/office/powerpoint/2010/main" val="195917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9843913" cy="971580"/>
          </a:xfrm>
        </p:spPr>
        <p:txBody>
          <a:bodyPr>
            <a:normAutofit/>
          </a:bodyPr>
          <a:lstStyle/>
          <a:p>
            <a:pPr algn="l"/>
            <a:r>
              <a:rPr lang="en-US" dirty="0">
                <a:solidFill>
                  <a:srgbClr val="861B1C"/>
                </a:solidFill>
                <a:cs typeface="Gill Sans" panose="020B0502020104020203" pitchFamily="34" charset="-79"/>
              </a:rPr>
              <a:t>Tutorial Schedule</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763B1A2-E8BF-7148-B09A-41CC3A8ECAA5}"/>
              </a:ext>
            </a:extLst>
          </p:cNvPr>
          <p:cNvPicPr>
            <a:picLocks noChangeAspect="1"/>
          </p:cNvPicPr>
          <p:nvPr/>
        </p:nvPicPr>
        <p:blipFill>
          <a:blip r:embed="rId3"/>
          <a:stretch>
            <a:fillRect/>
          </a:stretch>
        </p:blipFill>
        <p:spPr>
          <a:xfrm>
            <a:off x="533400" y="1563703"/>
            <a:ext cx="11125200" cy="4737100"/>
          </a:xfrm>
          <a:prstGeom prst="rect">
            <a:avLst/>
          </a:prstGeom>
        </p:spPr>
      </p:pic>
    </p:spTree>
    <p:extLst>
      <p:ext uri="{BB962C8B-B14F-4D97-AF65-F5344CB8AC3E}">
        <p14:creationId xmlns:p14="http://schemas.microsoft.com/office/powerpoint/2010/main" val="240629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9843913" cy="971580"/>
          </a:xfrm>
        </p:spPr>
        <p:txBody>
          <a:bodyPr>
            <a:normAutofit/>
          </a:bodyPr>
          <a:lstStyle/>
          <a:p>
            <a:pPr algn="l"/>
            <a:r>
              <a:rPr lang="en-US" dirty="0">
                <a:solidFill>
                  <a:srgbClr val="861B1C"/>
                </a:solidFill>
                <a:cs typeface="Gill Sans" panose="020B0502020104020203" pitchFamily="34" charset="-79"/>
              </a:rPr>
              <a:t>Industry Panel</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grpSp>
        <p:nvGrpSpPr>
          <p:cNvPr id="4" name="Group 3">
            <a:extLst>
              <a:ext uri="{FF2B5EF4-FFF2-40B4-BE49-F238E27FC236}">
                <a16:creationId xmlns:a16="http://schemas.microsoft.com/office/drawing/2014/main" id="{EF684EC2-A3CD-DC44-992D-E40CB4A7343B}"/>
              </a:ext>
            </a:extLst>
          </p:cNvPr>
          <p:cNvGrpSpPr/>
          <p:nvPr/>
        </p:nvGrpSpPr>
        <p:grpSpPr>
          <a:xfrm>
            <a:off x="951571" y="1878691"/>
            <a:ext cx="3424365" cy="3380719"/>
            <a:chOff x="980146" y="2182828"/>
            <a:chExt cx="3424365" cy="3380719"/>
          </a:xfrm>
        </p:grpSpPr>
        <p:pic>
          <p:nvPicPr>
            <p:cNvPr id="1026" name="Picture 2" descr="Umesh Krishnaswamy - Network Architect @ ON.Lab - Crunchbase Person Profile">
              <a:extLst>
                <a:ext uri="{FF2B5EF4-FFF2-40B4-BE49-F238E27FC236}">
                  <a16:creationId xmlns:a16="http://schemas.microsoft.com/office/drawing/2014/main" id="{21C0F6BD-8F8F-3644-AA53-518CA0FCC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953" y="218282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740CD0-772B-5849-8E31-373DBBD59943}"/>
                </a:ext>
              </a:extLst>
            </p:cNvPr>
            <p:cNvSpPr txBox="1"/>
            <p:nvPr/>
          </p:nvSpPr>
          <p:spPr>
            <a:xfrm>
              <a:off x="980146" y="5040327"/>
              <a:ext cx="3424365" cy="523220"/>
            </a:xfrm>
            <a:prstGeom prst="rect">
              <a:avLst/>
            </a:prstGeom>
            <a:noFill/>
          </p:spPr>
          <p:txBody>
            <a:bodyPr wrap="square">
              <a:spAutoFit/>
            </a:bodyPr>
            <a:lstStyle/>
            <a:p>
              <a:pPr algn="ctr"/>
              <a:r>
                <a:rPr lang="en-US" sz="2800" dirty="0">
                  <a:latin typeface="+mj-lt"/>
                  <a:cs typeface="Gill Sans Light" panose="020B0302020104020203" pitchFamily="34" charset="-79"/>
                </a:rPr>
                <a:t>Umesh Krishnaswamy</a:t>
              </a:r>
            </a:p>
          </p:txBody>
        </p:sp>
      </p:grpSp>
      <p:grpSp>
        <p:nvGrpSpPr>
          <p:cNvPr id="6" name="Group 5">
            <a:extLst>
              <a:ext uri="{FF2B5EF4-FFF2-40B4-BE49-F238E27FC236}">
                <a16:creationId xmlns:a16="http://schemas.microsoft.com/office/drawing/2014/main" id="{735AB5BC-F288-D549-99E3-BA5698B7AB41}"/>
              </a:ext>
            </a:extLst>
          </p:cNvPr>
          <p:cNvGrpSpPr/>
          <p:nvPr/>
        </p:nvGrpSpPr>
        <p:grpSpPr>
          <a:xfrm>
            <a:off x="4545061" y="1878691"/>
            <a:ext cx="3101878" cy="3382329"/>
            <a:chOff x="4569485" y="2182828"/>
            <a:chExt cx="3101878" cy="3382329"/>
          </a:xfrm>
        </p:grpSpPr>
        <p:pic>
          <p:nvPicPr>
            <p:cNvPr id="1028" name="Picture 4" descr="bschlinker (Brandon Schlinker) · GitHub">
              <a:extLst>
                <a:ext uri="{FF2B5EF4-FFF2-40B4-BE49-F238E27FC236}">
                  <a16:creationId xmlns:a16="http://schemas.microsoft.com/office/drawing/2014/main" id="{D9FE6CF3-6441-B74E-B136-C2FD1395E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569" y="218282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791096-DCB0-7447-B4C9-5273B7CB6ED4}"/>
                </a:ext>
              </a:extLst>
            </p:cNvPr>
            <p:cNvSpPr txBox="1"/>
            <p:nvPr/>
          </p:nvSpPr>
          <p:spPr>
            <a:xfrm>
              <a:off x="4569485" y="5041937"/>
              <a:ext cx="3101878" cy="523220"/>
            </a:xfrm>
            <a:prstGeom prst="rect">
              <a:avLst/>
            </a:prstGeom>
            <a:noFill/>
          </p:spPr>
          <p:txBody>
            <a:bodyPr wrap="square">
              <a:spAutoFit/>
            </a:bodyPr>
            <a:lstStyle/>
            <a:p>
              <a:pPr algn="ctr"/>
              <a:r>
                <a:rPr lang="en-US" sz="2800" dirty="0">
                  <a:latin typeface="+mj-lt"/>
                  <a:cs typeface="Gill Sans Light" panose="020B0302020104020203" pitchFamily="34" charset="-79"/>
                </a:rPr>
                <a:t>Brandon </a:t>
              </a:r>
              <a:r>
                <a:rPr lang="en-US" sz="2800" dirty="0" err="1">
                  <a:latin typeface="+mj-lt"/>
                  <a:cs typeface="Gill Sans Light" panose="020B0302020104020203" pitchFamily="34" charset="-79"/>
                </a:rPr>
                <a:t>Schlinker</a:t>
              </a:r>
              <a:endParaRPr lang="en-US" sz="2800" dirty="0">
                <a:latin typeface="+mj-lt"/>
                <a:cs typeface="Gill Sans Light" panose="020B0302020104020203" pitchFamily="34" charset="-79"/>
              </a:endParaRPr>
            </a:p>
          </p:txBody>
        </p:sp>
      </p:grpSp>
      <p:grpSp>
        <p:nvGrpSpPr>
          <p:cNvPr id="5" name="Group 4">
            <a:extLst>
              <a:ext uri="{FF2B5EF4-FFF2-40B4-BE49-F238E27FC236}">
                <a16:creationId xmlns:a16="http://schemas.microsoft.com/office/drawing/2014/main" id="{F6068119-B216-2444-9C1D-F4AE75D6DC83}"/>
              </a:ext>
            </a:extLst>
          </p:cNvPr>
          <p:cNvGrpSpPr/>
          <p:nvPr/>
        </p:nvGrpSpPr>
        <p:grpSpPr>
          <a:xfrm>
            <a:off x="8081912" y="1878691"/>
            <a:ext cx="2857500" cy="3380719"/>
            <a:chOff x="8102185" y="2182828"/>
            <a:chExt cx="2857500" cy="3380719"/>
          </a:xfrm>
        </p:grpSpPr>
        <p:pic>
          <p:nvPicPr>
            <p:cNvPr id="1030" name="Picture 6" descr="Chi-Yao Hong">
              <a:extLst>
                <a:ext uri="{FF2B5EF4-FFF2-40B4-BE49-F238E27FC236}">
                  <a16:creationId xmlns:a16="http://schemas.microsoft.com/office/drawing/2014/main" id="{5C84C161-9B29-0B4A-842D-2D624888B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185" y="2182828"/>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FD5FF27-C33C-6646-B21A-10341B87B372}"/>
                </a:ext>
              </a:extLst>
            </p:cNvPr>
            <p:cNvSpPr txBox="1"/>
            <p:nvPr/>
          </p:nvSpPr>
          <p:spPr>
            <a:xfrm>
              <a:off x="8159335" y="5040327"/>
              <a:ext cx="2743200" cy="523220"/>
            </a:xfrm>
            <a:prstGeom prst="rect">
              <a:avLst/>
            </a:prstGeom>
            <a:noFill/>
          </p:spPr>
          <p:txBody>
            <a:bodyPr wrap="square">
              <a:spAutoFit/>
            </a:bodyPr>
            <a:lstStyle/>
            <a:p>
              <a:pPr algn="ctr"/>
              <a:r>
                <a:rPr lang="en-US" sz="2800" dirty="0">
                  <a:latin typeface="+mj-lt"/>
                  <a:cs typeface="Gill Sans Light" panose="020B0302020104020203" pitchFamily="34" charset="-79"/>
                </a:rPr>
                <a:t>Chi-Yao Hong</a:t>
              </a:r>
            </a:p>
          </p:txBody>
        </p:sp>
      </p:grpSp>
      <p:pic>
        <p:nvPicPr>
          <p:cNvPr id="1036" name="Picture 12" descr="Microsoft Logo transparent PNG - StickPNG">
            <a:extLst>
              <a:ext uri="{FF2B5EF4-FFF2-40B4-BE49-F238E27FC236}">
                <a16:creationId xmlns:a16="http://schemas.microsoft.com/office/drawing/2014/main" id="{40F7F2B1-D51C-0E42-BDB8-3E8AEA384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6077" y="5636286"/>
            <a:ext cx="2435351"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oogle Logo transparent PNG - StickPNG">
            <a:extLst>
              <a:ext uri="{FF2B5EF4-FFF2-40B4-BE49-F238E27FC236}">
                <a16:creationId xmlns:a16="http://schemas.microsoft.com/office/drawing/2014/main" id="{D752E4AD-BA77-0742-BE4E-1DB1706B23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6256" y="5521203"/>
            <a:ext cx="2228812" cy="75338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acebook Logo | Symbol, History, PNG (3840*2160)">
            <a:extLst>
              <a:ext uri="{FF2B5EF4-FFF2-40B4-BE49-F238E27FC236}">
                <a16:creationId xmlns:a16="http://schemas.microsoft.com/office/drawing/2014/main" id="{D0D1824B-04B2-8443-994B-CF41FD8D41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5086682"/>
            <a:ext cx="27432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55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10212531" cy="971580"/>
          </a:xfrm>
        </p:spPr>
        <p:txBody>
          <a:bodyPr>
            <a:normAutofit/>
          </a:bodyPr>
          <a:lstStyle/>
          <a:p>
            <a:pPr algn="l"/>
            <a:r>
              <a:rPr lang="en-US" dirty="0">
                <a:solidFill>
                  <a:srgbClr val="861B1C"/>
                </a:solidFill>
                <a:cs typeface="Gill Sans" panose="020B0502020104020203" pitchFamily="34" charset="-79"/>
              </a:rPr>
              <a:t>Hands-on programming session</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276C8D0B-D45B-DA4E-9900-BE076E325CDF}"/>
              </a:ext>
            </a:extLst>
          </p:cNvPr>
          <p:cNvGrpSpPr/>
          <p:nvPr/>
        </p:nvGrpSpPr>
        <p:grpSpPr>
          <a:xfrm rot="5400000">
            <a:off x="-1050425" y="3908487"/>
            <a:ext cx="5103533" cy="368616"/>
            <a:chOff x="829609" y="4183698"/>
            <a:chExt cx="5103533" cy="368616"/>
          </a:xfrm>
        </p:grpSpPr>
        <p:cxnSp>
          <p:nvCxnSpPr>
            <p:cNvPr id="6" name="Straight Arrow Connector 5">
              <a:extLst>
                <a:ext uri="{FF2B5EF4-FFF2-40B4-BE49-F238E27FC236}">
                  <a16:creationId xmlns:a16="http://schemas.microsoft.com/office/drawing/2014/main" id="{4E39A10E-07EF-6340-9A82-697D436C14CE}"/>
                </a:ext>
              </a:extLst>
            </p:cNvPr>
            <p:cNvCxnSpPr>
              <a:cxnSpLocks/>
            </p:cNvCxnSpPr>
            <p:nvPr/>
          </p:nvCxnSpPr>
          <p:spPr>
            <a:xfrm rot="16200000" flipH="1">
              <a:off x="3374899" y="1822716"/>
              <a:ext cx="12954" cy="51035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A3616E9-D649-8C44-9D65-27997826CC33}"/>
                </a:ext>
              </a:extLst>
            </p:cNvPr>
            <p:cNvCxnSpPr>
              <a:cxnSpLocks/>
            </p:cNvCxnSpPr>
            <p:nvPr/>
          </p:nvCxnSpPr>
          <p:spPr>
            <a:xfrm rot="16200000" flipV="1">
              <a:off x="884660" y="4368005"/>
              <a:ext cx="368616" cy="2"/>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5D601F4-739A-3C45-8EDF-86B16FC58ECA}"/>
                </a:ext>
              </a:extLst>
            </p:cNvPr>
            <p:cNvCxnSpPr/>
            <p:nvPr/>
          </p:nvCxnSpPr>
          <p:spPr>
            <a:xfrm>
              <a:off x="1572058" y="4193160"/>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BD8E7F8-4F77-DF48-A3E1-86D14641549C}"/>
                </a:ext>
              </a:extLst>
            </p:cNvPr>
            <p:cNvCxnSpPr>
              <a:cxnSpLocks/>
            </p:cNvCxnSpPr>
            <p:nvPr/>
          </p:nvCxnSpPr>
          <p:spPr>
            <a:xfrm>
              <a:off x="2401233" y="4183698"/>
              <a:ext cx="0" cy="346229"/>
            </a:xfrm>
            <a:prstGeom prst="line">
              <a:avLst/>
            </a:prstGeom>
            <a:ln w="19050"/>
          </p:spPr>
          <p:style>
            <a:lnRef idx="1">
              <a:schemeClr val="dk1"/>
            </a:lnRef>
            <a:fillRef idx="0">
              <a:schemeClr val="dk1"/>
            </a:fillRef>
            <a:effectRef idx="0">
              <a:schemeClr val="dk1"/>
            </a:effectRef>
            <a:fontRef idx="minor">
              <a:schemeClr val="tx1"/>
            </a:fontRef>
          </p:style>
        </p:cxnSp>
      </p:grpSp>
      <p:sp>
        <p:nvSpPr>
          <p:cNvPr id="10" name="TextBox 9">
            <a:extLst>
              <a:ext uri="{FF2B5EF4-FFF2-40B4-BE49-F238E27FC236}">
                <a16:creationId xmlns:a16="http://schemas.microsoft.com/office/drawing/2014/main" id="{3622E398-5F60-1D4D-A9D7-C921E98317C3}"/>
              </a:ext>
            </a:extLst>
          </p:cNvPr>
          <p:cNvSpPr txBox="1"/>
          <p:nvPr/>
        </p:nvSpPr>
        <p:spPr>
          <a:xfrm>
            <a:off x="380797" y="1541029"/>
            <a:ext cx="800219" cy="461665"/>
          </a:xfrm>
          <a:prstGeom prst="rect">
            <a:avLst/>
          </a:prstGeom>
          <a:noFill/>
        </p:spPr>
        <p:txBody>
          <a:bodyPr wrap="none" rtlCol="0">
            <a:spAutoFit/>
          </a:bodyPr>
          <a:lstStyle/>
          <a:p>
            <a:r>
              <a:rPr lang="en-US" sz="2400" dirty="0">
                <a:latin typeface="+mj-lt"/>
                <a:cs typeface="Gill Sans" panose="020B0502020104020203" pitchFamily="34" charset="-79"/>
              </a:rPr>
              <a:t>2013</a:t>
            </a:r>
          </a:p>
        </p:txBody>
      </p:sp>
      <p:sp>
        <p:nvSpPr>
          <p:cNvPr id="11" name="TextBox 10">
            <a:extLst>
              <a:ext uri="{FF2B5EF4-FFF2-40B4-BE49-F238E27FC236}">
                <a16:creationId xmlns:a16="http://schemas.microsoft.com/office/drawing/2014/main" id="{665F8327-DBA7-EE48-94CB-F2D7EC352866}"/>
              </a:ext>
            </a:extLst>
          </p:cNvPr>
          <p:cNvSpPr txBox="1"/>
          <p:nvPr/>
        </p:nvSpPr>
        <p:spPr>
          <a:xfrm>
            <a:off x="1817084" y="1549553"/>
            <a:ext cx="1884285"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SWAN, B4 </a:t>
            </a:r>
          </a:p>
        </p:txBody>
      </p:sp>
      <p:sp>
        <p:nvSpPr>
          <p:cNvPr id="12" name="TextBox 11">
            <a:extLst>
              <a:ext uri="{FF2B5EF4-FFF2-40B4-BE49-F238E27FC236}">
                <a16:creationId xmlns:a16="http://schemas.microsoft.com/office/drawing/2014/main" id="{8252F15E-1EF5-9543-BFD9-1B8D9052CF2A}"/>
              </a:ext>
            </a:extLst>
          </p:cNvPr>
          <p:cNvSpPr txBox="1"/>
          <p:nvPr/>
        </p:nvSpPr>
        <p:spPr>
          <a:xfrm>
            <a:off x="1815252" y="2017730"/>
            <a:ext cx="1884285"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FFC</a:t>
            </a:r>
          </a:p>
        </p:txBody>
      </p:sp>
      <p:sp>
        <p:nvSpPr>
          <p:cNvPr id="13" name="TextBox 12">
            <a:extLst>
              <a:ext uri="{FF2B5EF4-FFF2-40B4-BE49-F238E27FC236}">
                <a16:creationId xmlns:a16="http://schemas.microsoft.com/office/drawing/2014/main" id="{F17FA693-B574-3141-8330-F5C63B4F225E}"/>
              </a:ext>
            </a:extLst>
          </p:cNvPr>
          <p:cNvSpPr txBox="1"/>
          <p:nvPr/>
        </p:nvSpPr>
        <p:spPr>
          <a:xfrm>
            <a:off x="380797" y="2033119"/>
            <a:ext cx="806631" cy="461665"/>
          </a:xfrm>
          <a:prstGeom prst="rect">
            <a:avLst/>
          </a:prstGeom>
          <a:noFill/>
        </p:spPr>
        <p:txBody>
          <a:bodyPr wrap="none" rtlCol="0">
            <a:spAutoFit/>
          </a:bodyPr>
          <a:lstStyle/>
          <a:p>
            <a:r>
              <a:rPr lang="en-US" sz="2400" dirty="0">
                <a:latin typeface="+mj-lt"/>
                <a:cs typeface="Gill Sans" panose="020B0502020104020203" pitchFamily="34" charset="-79"/>
              </a:rPr>
              <a:t>2014</a:t>
            </a:r>
          </a:p>
        </p:txBody>
      </p:sp>
      <p:sp>
        <p:nvSpPr>
          <p:cNvPr id="14" name="TextBox 13">
            <a:extLst>
              <a:ext uri="{FF2B5EF4-FFF2-40B4-BE49-F238E27FC236}">
                <a16:creationId xmlns:a16="http://schemas.microsoft.com/office/drawing/2014/main" id="{DC4D76BE-A12C-AA40-87B2-BB4FE412AF57}"/>
              </a:ext>
            </a:extLst>
          </p:cNvPr>
          <p:cNvSpPr txBox="1"/>
          <p:nvPr/>
        </p:nvSpPr>
        <p:spPr>
          <a:xfrm>
            <a:off x="389227" y="2872108"/>
            <a:ext cx="806631" cy="461665"/>
          </a:xfrm>
          <a:prstGeom prst="rect">
            <a:avLst/>
          </a:prstGeom>
          <a:noFill/>
        </p:spPr>
        <p:txBody>
          <a:bodyPr wrap="none" rtlCol="0">
            <a:spAutoFit/>
          </a:bodyPr>
          <a:lstStyle/>
          <a:p>
            <a:r>
              <a:rPr lang="en-US" sz="2400" dirty="0">
                <a:latin typeface="+mj-lt"/>
                <a:cs typeface="Gill Sans" panose="020B0502020104020203" pitchFamily="34" charset="-79"/>
              </a:rPr>
              <a:t>2016</a:t>
            </a:r>
          </a:p>
        </p:txBody>
      </p:sp>
      <p:sp>
        <p:nvSpPr>
          <p:cNvPr id="15" name="TextBox 14">
            <a:extLst>
              <a:ext uri="{FF2B5EF4-FFF2-40B4-BE49-F238E27FC236}">
                <a16:creationId xmlns:a16="http://schemas.microsoft.com/office/drawing/2014/main" id="{DA2CE36F-E14F-0642-8B6A-F2B67C1BA152}"/>
              </a:ext>
            </a:extLst>
          </p:cNvPr>
          <p:cNvSpPr txBox="1"/>
          <p:nvPr/>
        </p:nvSpPr>
        <p:spPr>
          <a:xfrm>
            <a:off x="389227" y="3347487"/>
            <a:ext cx="806631" cy="461665"/>
          </a:xfrm>
          <a:prstGeom prst="rect">
            <a:avLst/>
          </a:prstGeom>
          <a:noFill/>
        </p:spPr>
        <p:txBody>
          <a:bodyPr wrap="none" rtlCol="0">
            <a:spAutoFit/>
          </a:bodyPr>
          <a:lstStyle/>
          <a:p>
            <a:r>
              <a:rPr lang="en-US" sz="2400" dirty="0">
                <a:latin typeface="+mj-lt"/>
                <a:cs typeface="Gill Sans" panose="020B0502020104020203" pitchFamily="34" charset="-79"/>
              </a:rPr>
              <a:t>2017</a:t>
            </a:r>
          </a:p>
        </p:txBody>
      </p:sp>
      <p:sp>
        <p:nvSpPr>
          <p:cNvPr id="18" name="TextBox 17">
            <a:extLst>
              <a:ext uri="{FF2B5EF4-FFF2-40B4-BE49-F238E27FC236}">
                <a16:creationId xmlns:a16="http://schemas.microsoft.com/office/drawing/2014/main" id="{FD7433A3-B424-6C48-9FD6-4D0307953AA1}"/>
              </a:ext>
            </a:extLst>
          </p:cNvPr>
          <p:cNvSpPr txBox="1"/>
          <p:nvPr/>
        </p:nvSpPr>
        <p:spPr>
          <a:xfrm>
            <a:off x="388442" y="4307389"/>
            <a:ext cx="806631" cy="461665"/>
          </a:xfrm>
          <a:prstGeom prst="rect">
            <a:avLst/>
          </a:prstGeom>
          <a:noFill/>
        </p:spPr>
        <p:txBody>
          <a:bodyPr wrap="none" rtlCol="0">
            <a:spAutoFit/>
          </a:bodyPr>
          <a:lstStyle/>
          <a:p>
            <a:r>
              <a:rPr lang="en-US" sz="2400" dirty="0">
                <a:latin typeface="+mj-lt"/>
                <a:cs typeface="Gill Sans" panose="020B0502020104020203" pitchFamily="34" charset="-79"/>
              </a:rPr>
              <a:t>2018</a:t>
            </a:r>
          </a:p>
        </p:txBody>
      </p:sp>
      <p:sp>
        <p:nvSpPr>
          <p:cNvPr id="19" name="TextBox 18">
            <a:extLst>
              <a:ext uri="{FF2B5EF4-FFF2-40B4-BE49-F238E27FC236}">
                <a16:creationId xmlns:a16="http://schemas.microsoft.com/office/drawing/2014/main" id="{7AE478B3-B9F6-9242-9C0F-4B46E1952F80}"/>
              </a:ext>
            </a:extLst>
          </p:cNvPr>
          <p:cNvSpPr txBox="1"/>
          <p:nvPr/>
        </p:nvSpPr>
        <p:spPr>
          <a:xfrm>
            <a:off x="374384" y="5248696"/>
            <a:ext cx="806631" cy="461665"/>
          </a:xfrm>
          <a:prstGeom prst="rect">
            <a:avLst/>
          </a:prstGeom>
          <a:noFill/>
        </p:spPr>
        <p:txBody>
          <a:bodyPr wrap="none" rtlCol="0">
            <a:spAutoFit/>
          </a:bodyPr>
          <a:lstStyle/>
          <a:p>
            <a:r>
              <a:rPr lang="en-US" sz="2400" dirty="0">
                <a:latin typeface="+mj-lt"/>
                <a:cs typeface="Gill Sans" panose="020B0502020104020203" pitchFamily="34" charset="-79"/>
              </a:rPr>
              <a:t>2019</a:t>
            </a:r>
          </a:p>
        </p:txBody>
      </p:sp>
      <p:sp>
        <p:nvSpPr>
          <p:cNvPr id="20" name="TextBox 19">
            <a:extLst>
              <a:ext uri="{FF2B5EF4-FFF2-40B4-BE49-F238E27FC236}">
                <a16:creationId xmlns:a16="http://schemas.microsoft.com/office/drawing/2014/main" id="{590CE6F6-E235-6343-B68C-AEC431C434D5}"/>
              </a:ext>
            </a:extLst>
          </p:cNvPr>
          <p:cNvSpPr txBox="1"/>
          <p:nvPr/>
        </p:nvSpPr>
        <p:spPr>
          <a:xfrm>
            <a:off x="374384" y="5637225"/>
            <a:ext cx="806631" cy="461665"/>
          </a:xfrm>
          <a:prstGeom prst="rect">
            <a:avLst/>
          </a:prstGeom>
          <a:noFill/>
        </p:spPr>
        <p:txBody>
          <a:bodyPr wrap="none" rtlCol="0">
            <a:spAutoFit/>
          </a:bodyPr>
          <a:lstStyle/>
          <a:p>
            <a:r>
              <a:rPr lang="en-US" sz="2400" dirty="0">
                <a:latin typeface="+mj-lt"/>
                <a:cs typeface="Gill Sans" panose="020B0502020104020203" pitchFamily="34" charset="-79"/>
              </a:rPr>
              <a:t>2021</a:t>
            </a:r>
          </a:p>
        </p:txBody>
      </p:sp>
      <p:sp>
        <p:nvSpPr>
          <p:cNvPr id="24" name="TextBox 23">
            <a:extLst>
              <a:ext uri="{FF2B5EF4-FFF2-40B4-BE49-F238E27FC236}">
                <a16:creationId xmlns:a16="http://schemas.microsoft.com/office/drawing/2014/main" id="{CA288700-C486-DF4C-86DC-E2DD221C76B8}"/>
              </a:ext>
            </a:extLst>
          </p:cNvPr>
          <p:cNvSpPr txBox="1"/>
          <p:nvPr/>
        </p:nvSpPr>
        <p:spPr>
          <a:xfrm>
            <a:off x="1799281" y="5710361"/>
            <a:ext cx="2645921"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Shoofly</a:t>
            </a:r>
          </a:p>
        </p:txBody>
      </p:sp>
      <p:cxnSp>
        <p:nvCxnSpPr>
          <p:cNvPr id="25" name="Straight Connector 24">
            <a:extLst>
              <a:ext uri="{FF2B5EF4-FFF2-40B4-BE49-F238E27FC236}">
                <a16:creationId xmlns:a16="http://schemas.microsoft.com/office/drawing/2014/main" id="{79CB7EF7-9913-BF47-AF82-A2F6D048D94F}"/>
              </a:ext>
            </a:extLst>
          </p:cNvPr>
          <p:cNvCxnSpPr>
            <a:cxnSpLocks/>
          </p:cNvCxnSpPr>
          <p:nvPr/>
        </p:nvCxnSpPr>
        <p:spPr>
          <a:xfrm rot="5400000">
            <a:off x="1501341" y="3469615"/>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0EFF2DC-14AA-9145-A293-64EC6939BB8B}"/>
              </a:ext>
            </a:extLst>
          </p:cNvPr>
          <p:cNvCxnSpPr>
            <a:cxnSpLocks/>
          </p:cNvCxnSpPr>
          <p:nvPr/>
        </p:nvCxnSpPr>
        <p:spPr>
          <a:xfrm rot="5400000">
            <a:off x="1501337" y="4437224"/>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ACA79A0-E39E-5B43-9852-3A223FED274A}"/>
              </a:ext>
            </a:extLst>
          </p:cNvPr>
          <p:cNvCxnSpPr>
            <a:cxnSpLocks/>
          </p:cNvCxnSpPr>
          <p:nvPr/>
        </p:nvCxnSpPr>
        <p:spPr>
          <a:xfrm rot="5400000">
            <a:off x="1488388" y="5694943"/>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C682238-BDF3-CE4C-B76E-FB0FFB3AD4DC}"/>
              </a:ext>
            </a:extLst>
          </p:cNvPr>
          <p:cNvCxnSpPr>
            <a:cxnSpLocks/>
          </p:cNvCxnSpPr>
          <p:nvPr/>
        </p:nvCxnSpPr>
        <p:spPr>
          <a:xfrm rot="5400000">
            <a:off x="1488388" y="5331957"/>
            <a:ext cx="0" cy="346229"/>
          </a:xfrm>
          <a:prstGeom prst="line">
            <a:avLst/>
          </a:prstGeom>
          <a:ln w="19050"/>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8AFC2E2-8810-5C45-8747-E260AE4C482B}"/>
              </a:ext>
            </a:extLst>
          </p:cNvPr>
          <p:cNvSpPr txBox="1"/>
          <p:nvPr/>
        </p:nvSpPr>
        <p:spPr>
          <a:xfrm>
            <a:off x="3295880" y="1630759"/>
            <a:ext cx="2164972"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Centralized TE</a:t>
            </a:r>
          </a:p>
        </p:txBody>
      </p:sp>
      <p:sp>
        <p:nvSpPr>
          <p:cNvPr id="30" name="TextBox 29">
            <a:extLst>
              <a:ext uri="{FF2B5EF4-FFF2-40B4-BE49-F238E27FC236}">
                <a16:creationId xmlns:a16="http://schemas.microsoft.com/office/drawing/2014/main" id="{B1883E49-6F9E-E84A-90A4-8E318119BE31}"/>
              </a:ext>
            </a:extLst>
          </p:cNvPr>
          <p:cNvSpPr txBox="1"/>
          <p:nvPr/>
        </p:nvSpPr>
        <p:spPr>
          <a:xfrm>
            <a:off x="3295879" y="2094674"/>
            <a:ext cx="2165021" cy="400110"/>
          </a:xfrm>
          <a:prstGeom prst="rect">
            <a:avLst/>
          </a:prstGeom>
          <a:solidFill>
            <a:srgbClr val="86191D"/>
          </a:solidFill>
          <a:ln>
            <a:solidFill>
              <a:srgbClr val="861B1C"/>
            </a:solidFill>
          </a:ln>
        </p:spPr>
        <p:txBody>
          <a:bodyPr wrap="square" rtlCol="0">
            <a:spAutoFit/>
          </a:bodyPr>
          <a:lstStyle/>
          <a:p>
            <a:pPr algn="ctr"/>
            <a:r>
              <a:rPr lang="en-US" sz="2000">
                <a:solidFill>
                  <a:schemeClr val="bg1"/>
                </a:solidFill>
                <a:latin typeface="+mj-lt"/>
                <a:cs typeface="Gill Sans" panose="020B0502020104020203" pitchFamily="34" charset="-79"/>
              </a:rPr>
              <a:t>Failure Resilience</a:t>
            </a:r>
          </a:p>
        </p:txBody>
      </p:sp>
      <p:sp>
        <p:nvSpPr>
          <p:cNvPr id="36" name="TextBox 35">
            <a:extLst>
              <a:ext uri="{FF2B5EF4-FFF2-40B4-BE49-F238E27FC236}">
                <a16:creationId xmlns:a16="http://schemas.microsoft.com/office/drawing/2014/main" id="{33B98AAE-3FA2-8E42-BBB5-3024CB7F4F70}"/>
              </a:ext>
            </a:extLst>
          </p:cNvPr>
          <p:cNvSpPr txBox="1"/>
          <p:nvPr/>
        </p:nvSpPr>
        <p:spPr>
          <a:xfrm>
            <a:off x="3295854" y="5775455"/>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Provisioning</a:t>
            </a:r>
          </a:p>
        </p:txBody>
      </p:sp>
      <p:pic>
        <p:nvPicPr>
          <p:cNvPr id="31" name="Picture 30">
            <a:extLst>
              <a:ext uri="{FF2B5EF4-FFF2-40B4-BE49-F238E27FC236}">
                <a16:creationId xmlns:a16="http://schemas.microsoft.com/office/drawing/2014/main" id="{0E3CE643-45D4-3543-9E8D-DEFB95D4F7AA}"/>
              </a:ext>
            </a:extLst>
          </p:cNvPr>
          <p:cNvPicPr>
            <a:picLocks noChangeAspect="1"/>
          </p:cNvPicPr>
          <p:nvPr/>
        </p:nvPicPr>
        <p:blipFill>
          <a:blip r:embed="rId3"/>
          <a:stretch>
            <a:fillRect/>
          </a:stretch>
        </p:blipFill>
        <p:spPr>
          <a:xfrm>
            <a:off x="5679849" y="1271556"/>
            <a:ext cx="6112981" cy="4627907"/>
          </a:xfrm>
          <a:prstGeom prst="rect">
            <a:avLst/>
          </a:prstGeom>
        </p:spPr>
      </p:pic>
      <p:sp>
        <p:nvSpPr>
          <p:cNvPr id="32" name="TextBox 31">
            <a:extLst>
              <a:ext uri="{FF2B5EF4-FFF2-40B4-BE49-F238E27FC236}">
                <a16:creationId xmlns:a16="http://schemas.microsoft.com/office/drawing/2014/main" id="{EC3EB8D1-474A-8442-B88F-E670F6C5A61F}"/>
              </a:ext>
            </a:extLst>
          </p:cNvPr>
          <p:cNvSpPr txBox="1"/>
          <p:nvPr/>
        </p:nvSpPr>
        <p:spPr>
          <a:xfrm>
            <a:off x="7255437" y="2152556"/>
            <a:ext cx="2148002" cy="414005"/>
          </a:xfrm>
          <a:prstGeom prst="rect">
            <a:avLst/>
          </a:prstGeom>
          <a:noFill/>
          <a:ln>
            <a:solidFill>
              <a:srgbClr val="861B1B"/>
            </a:solidFill>
          </a:ln>
        </p:spPr>
        <p:txBody>
          <a:bodyPr wrap="square" rtlCol="0">
            <a:spAutoFit/>
          </a:bodyPr>
          <a:lstStyle/>
          <a:p>
            <a:pPr algn="ctr"/>
            <a:r>
              <a:rPr lang="en-US" sz="2000" dirty="0">
                <a:latin typeface="+mj-lt"/>
                <a:cs typeface="Gill Sans" panose="020B0502020104020203" pitchFamily="34" charset="-79"/>
              </a:rPr>
              <a:t>Network Topology</a:t>
            </a:r>
          </a:p>
        </p:txBody>
      </p:sp>
    </p:spTree>
    <p:extLst>
      <p:ext uri="{BB962C8B-B14F-4D97-AF65-F5344CB8AC3E}">
        <p14:creationId xmlns:p14="http://schemas.microsoft.com/office/powerpoint/2010/main" val="3777568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11592760" cy="971580"/>
          </a:xfrm>
        </p:spPr>
        <p:txBody>
          <a:bodyPr>
            <a:normAutofit fontScale="90000"/>
          </a:bodyPr>
          <a:lstStyle/>
          <a:p>
            <a:pPr algn="l"/>
            <a:r>
              <a:rPr lang="en-US" dirty="0">
                <a:solidFill>
                  <a:srgbClr val="861B1C"/>
                </a:solidFill>
                <a:cs typeface="Gill Sans" panose="020B0502020104020203" pitchFamily="34" charset="-79"/>
              </a:rPr>
              <a:t>SWAN’s throughput maximization </a:t>
            </a:r>
            <a:br>
              <a:rPr lang="en-US" dirty="0">
                <a:solidFill>
                  <a:srgbClr val="861B1C"/>
                </a:solidFill>
                <a:cs typeface="Gill Sans" panose="020B0502020104020203" pitchFamily="34" charset="-79"/>
              </a:rPr>
            </a:br>
            <a:r>
              <a:rPr lang="en-US" sz="2700" dirty="0">
                <a:solidFill>
                  <a:srgbClr val="861B1C"/>
                </a:solidFill>
                <a:cs typeface="Gill Sans" panose="020B0502020104020203" pitchFamily="34" charset="-79"/>
              </a:rPr>
              <a:t>in a nutshell</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8ED3BA4-6B43-8845-BF87-7AF6712110FA}"/>
              </a:ext>
            </a:extLst>
          </p:cNvPr>
          <p:cNvPicPr>
            <a:picLocks noChangeAspect="1"/>
          </p:cNvPicPr>
          <p:nvPr/>
        </p:nvPicPr>
        <p:blipFill rotWithShape="1">
          <a:blip r:embed="rId3"/>
          <a:srcRect l="-1" r="62347"/>
          <a:stretch/>
        </p:blipFill>
        <p:spPr>
          <a:xfrm>
            <a:off x="1830997" y="2227901"/>
            <a:ext cx="8784616" cy="3107576"/>
          </a:xfrm>
          <a:prstGeom prst="rect">
            <a:avLst/>
          </a:prstGeom>
        </p:spPr>
      </p:pic>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E90596CD-A4D2-4E2C-81E9-934412C5E561}"/>
                  </a:ext>
                </a:extLst>
              </p:cNvPr>
              <p:cNvSpPr/>
              <p:nvPr/>
            </p:nvSpPr>
            <p:spPr>
              <a:xfrm>
                <a:off x="5893806" y="1729212"/>
                <a:ext cx="1765425" cy="971580"/>
              </a:xfrm>
              <a:prstGeom prst="wedgeRectCallout">
                <a:avLst>
                  <a:gd name="adj1" fmla="val -103910"/>
                  <a:gd name="adj2" fmla="val 671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flow</m:t>
                      </m:r>
                      <m:r>
                        <a:rPr lang="en-US" b="0" i="0" smtClean="0">
                          <a:latin typeface="Cambria Math" panose="02040503050406030204" pitchFamily="18" charset="0"/>
                        </a:rPr>
                        <m:t> </m:t>
                      </m:r>
                      <m:r>
                        <m:rPr>
                          <m:sty m:val="p"/>
                        </m:rPr>
                        <a:rPr lang="en-US" b="0" i="0" smtClean="0">
                          <a:latin typeface="Cambria Math" panose="02040503050406030204" pitchFamily="18" charset="0"/>
                        </a:rPr>
                        <m:t>on</m:t>
                      </m:r>
                      <m:r>
                        <a:rPr lang="en-US" b="0" i="0" smtClean="0">
                          <a:latin typeface="Cambria Math" panose="02040503050406030204" pitchFamily="18" charset="0"/>
                        </a:rPr>
                        <m:t> </m:t>
                      </m:r>
                      <m:r>
                        <m:rPr>
                          <m:sty m:val="p"/>
                        </m:rPr>
                        <a:rPr lang="en-US" b="0" i="0" smtClean="0">
                          <a:latin typeface="Cambria Math" panose="02040503050406030204" pitchFamily="18" charset="0"/>
                        </a:rPr>
                        <m:t>tunnel</m:t>
                      </m:r>
                      <m:r>
                        <a:rPr lang="en-US" b="0" i="0" smtClean="0">
                          <a:latin typeface="Cambria Math" panose="02040503050406030204" pitchFamily="18" charset="0"/>
                        </a:rPr>
                        <m:t> </m:t>
                      </m:r>
                      <m:r>
                        <a:rPr lang="en-US" b="0" i="1" smtClean="0">
                          <a:latin typeface="Cambria Math" panose="02040503050406030204" pitchFamily="18" charset="0"/>
                        </a:rPr>
                        <m:t>𝑡</m:t>
                      </m:r>
                    </m:oMath>
                  </m:oMathPara>
                </a14:m>
                <a:endParaRPr lang="en-US" dirty="0"/>
              </a:p>
            </p:txBody>
          </p:sp>
        </mc:Choice>
        <mc:Fallback>
          <p:sp>
            <p:nvSpPr>
              <p:cNvPr id="3" name="Speech Bubble: Rectangle 2">
                <a:extLst>
                  <a:ext uri="{FF2B5EF4-FFF2-40B4-BE49-F238E27FC236}">
                    <a16:creationId xmlns:a16="http://schemas.microsoft.com/office/drawing/2014/main" id="{E90596CD-A4D2-4E2C-81E9-934412C5E561}"/>
                  </a:ext>
                </a:extLst>
              </p:cNvPr>
              <p:cNvSpPr>
                <a:spLocks noRot="1" noChangeAspect="1" noMove="1" noResize="1" noEditPoints="1" noAdjustHandles="1" noChangeArrowheads="1" noChangeShapeType="1" noTextEdit="1"/>
              </p:cNvSpPr>
              <p:nvPr/>
            </p:nvSpPr>
            <p:spPr>
              <a:xfrm>
                <a:off x="5893806" y="1729212"/>
                <a:ext cx="1765425" cy="971580"/>
              </a:xfrm>
              <a:prstGeom prst="wedgeRectCallout">
                <a:avLst>
                  <a:gd name="adj1" fmla="val -103910"/>
                  <a:gd name="adj2" fmla="val 67159"/>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Speech Bubble: Rectangle 3">
                <a:extLst>
                  <a:ext uri="{FF2B5EF4-FFF2-40B4-BE49-F238E27FC236}">
                    <a16:creationId xmlns:a16="http://schemas.microsoft.com/office/drawing/2014/main" id="{4FA34C75-0D7A-4892-B6E6-60ABCFD81B1A}"/>
                  </a:ext>
                </a:extLst>
              </p:cNvPr>
              <p:cNvSpPr/>
              <p:nvPr/>
            </p:nvSpPr>
            <p:spPr>
              <a:xfrm>
                <a:off x="403082" y="3573855"/>
                <a:ext cx="1765425" cy="971580"/>
              </a:xfrm>
              <a:prstGeom prst="wedgeRectCallout">
                <a:avLst>
                  <a:gd name="adj1" fmla="val 89423"/>
                  <a:gd name="adj2" fmla="val 21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𝑒</m:t>
                          </m:r>
                        </m:sub>
                      </m:sSub>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m:t>
                      </m:r>
                      <m:r>
                        <m:rPr>
                          <m:sty m:val="p"/>
                        </m:rPr>
                        <a:rPr lang="en-US" b="0" i="0" smtClean="0">
                          <a:latin typeface="Cambria Math" panose="02040503050406030204" pitchFamily="18" charset="0"/>
                        </a:rPr>
                        <m:t>apacity</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edge</m:t>
                      </m:r>
                      <m:r>
                        <a:rPr lang="en-US" b="0" i="0" smtClean="0">
                          <a:latin typeface="Cambria Math" panose="02040503050406030204" pitchFamily="18" charset="0"/>
                        </a:rPr>
                        <m:t> </m:t>
                      </m:r>
                      <m:r>
                        <a:rPr lang="en-US" b="0" i="1" smtClean="0">
                          <a:latin typeface="Cambria Math" panose="02040503050406030204" pitchFamily="18" charset="0"/>
                        </a:rPr>
                        <m:t>𝑒</m:t>
                      </m:r>
                    </m:oMath>
                  </m:oMathPara>
                </a14:m>
                <a:endParaRPr lang="en-US" i="1" dirty="0"/>
              </a:p>
            </p:txBody>
          </p:sp>
        </mc:Choice>
        <mc:Fallback>
          <p:sp>
            <p:nvSpPr>
              <p:cNvPr id="4" name="Speech Bubble: Rectangle 3">
                <a:extLst>
                  <a:ext uri="{FF2B5EF4-FFF2-40B4-BE49-F238E27FC236}">
                    <a16:creationId xmlns:a16="http://schemas.microsoft.com/office/drawing/2014/main" id="{4FA34C75-0D7A-4892-B6E6-60ABCFD81B1A}"/>
                  </a:ext>
                </a:extLst>
              </p:cNvPr>
              <p:cNvSpPr>
                <a:spLocks noRot="1" noChangeAspect="1" noMove="1" noResize="1" noEditPoints="1" noAdjustHandles="1" noChangeArrowheads="1" noChangeShapeType="1" noTextEdit="1"/>
              </p:cNvSpPr>
              <p:nvPr/>
            </p:nvSpPr>
            <p:spPr>
              <a:xfrm>
                <a:off x="403082" y="3573855"/>
                <a:ext cx="1765425" cy="971580"/>
              </a:xfrm>
              <a:prstGeom prst="wedgeRectCallout">
                <a:avLst>
                  <a:gd name="adj1" fmla="val 89423"/>
                  <a:gd name="adj2" fmla="val 21500"/>
                </a:avLst>
              </a:prstGeom>
              <a:blipFill>
                <a:blip r:embed="rId5"/>
                <a:stretch>
                  <a:fillRect l="-38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Speech Bubble: Rectangle 5">
                <a:extLst>
                  <a:ext uri="{FF2B5EF4-FFF2-40B4-BE49-F238E27FC236}">
                    <a16:creationId xmlns:a16="http://schemas.microsoft.com/office/drawing/2014/main" id="{61AFE695-E93D-43B5-8B10-AEE94DDFAB70}"/>
                  </a:ext>
                </a:extLst>
              </p:cNvPr>
              <p:cNvSpPr/>
              <p:nvPr/>
            </p:nvSpPr>
            <p:spPr>
              <a:xfrm>
                <a:off x="6879124" y="5348376"/>
                <a:ext cx="1765425" cy="971580"/>
              </a:xfrm>
              <a:prstGeom prst="wedgeRectCallout">
                <a:avLst>
                  <a:gd name="adj1" fmla="val -97756"/>
                  <a:gd name="adj2" fmla="val -74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s</m:t>
                      </m:r>
                      <m:r>
                        <m:rPr>
                          <m:sty m:val="p"/>
                        </m:rPr>
                        <a:rPr lang="en-US" b="0" i="0" smtClean="0">
                          <a:latin typeface="Cambria Math" panose="02040503050406030204" pitchFamily="18" charset="0"/>
                        </a:rPr>
                        <m:t>et</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tunnels</m:t>
                      </m:r>
                      <m:r>
                        <a:rPr lang="en-US" b="0" i="0" smtClean="0">
                          <a:latin typeface="Cambria Math" panose="02040503050406030204" pitchFamily="18" charset="0"/>
                        </a:rPr>
                        <m:t> </m:t>
                      </m:r>
                    </m:oMath>
                  </m:oMathPara>
                </a14:m>
                <a:endParaRPr lang="en-US"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for</m:t>
                      </m:r>
                      <m:r>
                        <a:rPr lang="en-US" b="0" i="0" smtClean="0">
                          <a:latin typeface="Cambria Math" panose="02040503050406030204" pitchFamily="18" charset="0"/>
                        </a:rPr>
                        <m:t> </m:t>
                      </m:r>
                      <m:r>
                        <a:rPr lang="en-US" b="0" i="1" smtClean="0">
                          <a:latin typeface="Cambria Math" panose="02040503050406030204" pitchFamily="18" charset="0"/>
                        </a:rPr>
                        <m:t>𝑑</m:t>
                      </m:r>
                    </m:oMath>
                  </m:oMathPara>
                </a14:m>
                <a:endParaRPr lang="en-US" dirty="0"/>
              </a:p>
            </p:txBody>
          </p:sp>
        </mc:Choice>
        <mc:Fallback>
          <p:sp>
            <p:nvSpPr>
              <p:cNvPr id="6" name="Speech Bubble: Rectangle 5">
                <a:extLst>
                  <a:ext uri="{FF2B5EF4-FFF2-40B4-BE49-F238E27FC236}">
                    <a16:creationId xmlns:a16="http://schemas.microsoft.com/office/drawing/2014/main" id="{61AFE695-E93D-43B5-8B10-AEE94DDFAB70}"/>
                  </a:ext>
                </a:extLst>
              </p:cNvPr>
              <p:cNvSpPr>
                <a:spLocks noRot="1" noChangeAspect="1" noMove="1" noResize="1" noEditPoints="1" noAdjustHandles="1" noChangeArrowheads="1" noChangeShapeType="1" noTextEdit="1"/>
              </p:cNvSpPr>
              <p:nvPr/>
            </p:nvSpPr>
            <p:spPr>
              <a:xfrm>
                <a:off x="6879124" y="5348376"/>
                <a:ext cx="1765425" cy="971580"/>
              </a:xfrm>
              <a:prstGeom prst="wedgeRectCallout">
                <a:avLst>
                  <a:gd name="adj1" fmla="val -97756"/>
                  <a:gd name="adj2" fmla="val -74479"/>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0670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395495" y="640103"/>
            <a:ext cx="11185538" cy="971580"/>
          </a:xfrm>
        </p:spPr>
        <p:txBody>
          <a:bodyPr>
            <a:normAutofit fontScale="90000"/>
          </a:bodyPr>
          <a:lstStyle/>
          <a:p>
            <a:pPr algn="l"/>
            <a:r>
              <a:rPr lang="en-US" dirty="0">
                <a:solidFill>
                  <a:srgbClr val="861B1C"/>
                </a:solidFill>
                <a:cs typeface="Gill Sans" panose="020B0502020104020203" pitchFamily="34" charset="-79"/>
              </a:rPr>
              <a:t>Max. throughput with minimum latency</a:t>
            </a:r>
            <a:br>
              <a:rPr lang="en-US" dirty="0">
                <a:solidFill>
                  <a:srgbClr val="861B1C"/>
                </a:solidFill>
                <a:cs typeface="Gill Sans" panose="020B0502020104020203" pitchFamily="34" charset="-79"/>
              </a:rPr>
            </a:br>
            <a:r>
              <a:rPr lang="en-US" sz="3600" dirty="0">
                <a:solidFill>
                  <a:srgbClr val="861B1C"/>
                </a:solidFill>
                <a:cs typeface="Gill Sans" panose="020B0502020104020203" pitchFamily="34" charset="-79"/>
              </a:rPr>
              <a:t>a preview of more realistic objectives</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9EAF3FC5-1636-AE4C-A183-7F1C7AE6F93F}"/>
              </a:ext>
            </a:extLst>
          </p:cNvPr>
          <p:cNvPicPr>
            <a:picLocks noChangeAspect="1"/>
          </p:cNvPicPr>
          <p:nvPr/>
        </p:nvPicPr>
        <p:blipFill rotWithShape="1">
          <a:blip r:embed="rId3"/>
          <a:srcRect r="42205" b="41932"/>
          <a:stretch/>
        </p:blipFill>
        <p:spPr>
          <a:xfrm>
            <a:off x="270397" y="2461759"/>
            <a:ext cx="11435734" cy="1593963"/>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508C5B8B-73A9-4650-9373-B5A9D1C2AE48}"/>
              </a:ext>
            </a:extLst>
          </p:cNvPr>
          <p:cNvPicPr>
            <a:picLocks noChangeAspect="1"/>
          </p:cNvPicPr>
          <p:nvPr/>
        </p:nvPicPr>
        <p:blipFill rotWithShape="1">
          <a:blip r:embed="rId3"/>
          <a:srcRect t="62609" r="66326"/>
          <a:stretch/>
        </p:blipFill>
        <p:spPr>
          <a:xfrm>
            <a:off x="1779294" y="4539852"/>
            <a:ext cx="8290976" cy="1263420"/>
          </a:xfrm>
          <a:prstGeom prst="rect">
            <a:avLst/>
          </a:prstGeom>
        </p:spPr>
      </p:pic>
    </p:spTree>
    <p:extLst>
      <p:ext uri="{BB962C8B-B14F-4D97-AF65-F5344CB8AC3E}">
        <p14:creationId xmlns:p14="http://schemas.microsoft.com/office/powerpoint/2010/main" val="53458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10212531" cy="971580"/>
          </a:xfrm>
        </p:spPr>
        <p:txBody>
          <a:bodyPr>
            <a:normAutofit/>
          </a:bodyPr>
          <a:lstStyle/>
          <a:p>
            <a:pPr algn="l"/>
            <a:r>
              <a:rPr lang="en-US" dirty="0">
                <a:solidFill>
                  <a:srgbClr val="861B1C"/>
                </a:solidFill>
                <a:cs typeface="Gill Sans" panose="020B0502020104020203" pitchFamily="34" charset="-79"/>
              </a:rPr>
              <a:t>Capacity provisioning (Shoofly) </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C3886D8-54DC-0941-80E5-774848A6FE51}"/>
              </a:ext>
            </a:extLst>
          </p:cNvPr>
          <p:cNvPicPr>
            <a:picLocks noChangeAspect="1"/>
          </p:cNvPicPr>
          <p:nvPr/>
        </p:nvPicPr>
        <p:blipFill rotWithShape="1">
          <a:blip r:embed="rId3"/>
          <a:srcRect l="1" t="-4417" r="78446" b="7415"/>
          <a:stretch/>
        </p:blipFill>
        <p:spPr>
          <a:xfrm>
            <a:off x="3610062" y="1653098"/>
            <a:ext cx="4226561" cy="863764"/>
          </a:xfrm>
          <a:prstGeom prst="rect">
            <a:avLst/>
          </a:prstGeom>
        </p:spPr>
      </p:pic>
      <p:pic>
        <p:nvPicPr>
          <p:cNvPr id="5" name="Picture 4" descr="Text&#10;&#10;Description automatically generated">
            <a:extLst>
              <a:ext uri="{FF2B5EF4-FFF2-40B4-BE49-F238E27FC236}">
                <a16:creationId xmlns:a16="http://schemas.microsoft.com/office/drawing/2014/main" id="{FE2C6B2F-71ED-4925-BF96-14909A21734C}"/>
              </a:ext>
            </a:extLst>
          </p:cNvPr>
          <p:cNvPicPr>
            <a:picLocks noChangeAspect="1"/>
          </p:cNvPicPr>
          <p:nvPr/>
        </p:nvPicPr>
        <p:blipFill>
          <a:blip r:embed="rId4"/>
          <a:stretch>
            <a:fillRect/>
          </a:stretch>
        </p:blipFill>
        <p:spPr>
          <a:xfrm>
            <a:off x="186985" y="3811509"/>
            <a:ext cx="11818029" cy="3046491"/>
          </a:xfrm>
          <a:prstGeom prst="rect">
            <a:avLst/>
          </a:prstGeom>
        </p:spPr>
      </p:pic>
      <p:sp>
        <p:nvSpPr>
          <p:cNvPr id="6" name="TextBox 5">
            <a:extLst>
              <a:ext uri="{FF2B5EF4-FFF2-40B4-BE49-F238E27FC236}">
                <a16:creationId xmlns:a16="http://schemas.microsoft.com/office/drawing/2014/main" id="{0E7E3BA6-825E-4A8F-A54E-735AD6928F81}"/>
              </a:ext>
            </a:extLst>
          </p:cNvPr>
          <p:cNvSpPr txBox="1"/>
          <p:nvPr/>
        </p:nvSpPr>
        <p:spPr>
          <a:xfrm>
            <a:off x="662165" y="2933353"/>
            <a:ext cx="11342849" cy="461665"/>
          </a:xfrm>
          <a:prstGeom prst="rect">
            <a:avLst/>
          </a:prstGeom>
          <a:noFill/>
        </p:spPr>
        <p:txBody>
          <a:bodyPr wrap="none" rtlCol="0">
            <a:spAutoFit/>
          </a:bodyPr>
          <a:lstStyle/>
          <a:p>
            <a:r>
              <a:rPr lang="en-US" sz="2400" dirty="0"/>
              <a:t>Provisioning objective is to </a:t>
            </a:r>
            <a:r>
              <a:rPr lang="en-US" sz="2400" i="1" dirty="0">
                <a:solidFill>
                  <a:srgbClr val="0070C0"/>
                </a:solidFill>
              </a:rPr>
              <a:t>allocate cost-effective capacity </a:t>
            </a:r>
            <a:r>
              <a:rPr lang="en-US" sz="2400" dirty="0"/>
              <a:t>to enable flow to </a:t>
            </a:r>
            <a:r>
              <a:rPr lang="en-US" sz="2400" i="1" dirty="0">
                <a:solidFill>
                  <a:srgbClr val="00B050"/>
                </a:solidFill>
              </a:rPr>
              <a:t>meet demand</a:t>
            </a:r>
          </a:p>
        </p:txBody>
      </p:sp>
      <p:sp>
        <p:nvSpPr>
          <p:cNvPr id="10" name="TextBox 9">
            <a:extLst>
              <a:ext uri="{FF2B5EF4-FFF2-40B4-BE49-F238E27FC236}">
                <a16:creationId xmlns:a16="http://schemas.microsoft.com/office/drawing/2014/main" id="{83AA0195-3F9F-4580-826E-571020B749E8}"/>
              </a:ext>
            </a:extLst>
          </p:cNvPr>
          <p:cNvSpPr txBox="1"/>
          <p:nvPr/>
        </p:nvSpPr>
        <p:spPr>
          <a:xfrm>
            <a:off x="662165" y="3459353"/>
            <a:ext cx="6097508" cy="369332"/>
          </a:xfrm>
          <a:prstGeom prst="rect">
            <a:avLst/>
          </a:prstGeom>
          <a:noFill/>
        </p:spPr>
        <p:txBody>
          <a:bodyPr wrap="square">
            <a:spAutoFit/>
          </a:bodyPr>
          <a:lstStyle/>
          <a:p>
            <a:r>
              <a:rPr lang="en-US" sz="1800" dirty="0">
                <a:solidFill>
                  <a:srgbClr val="861B1C"/>
                </a:solidFill>
                <a:cs typeface="Gill Sans" panose="020B0502020104020203" pitchFamily="34" charset="-79"/>
              </a:rPr>
              <a:t>details, details, …</a:t>
            </a:r>
            <a:endParaRPr lang="en-US" dirty="0"/>
          </a:p>
        </p:txBody>
      </p:sp>
    </p:spTree>
    <p:extLst>
      <p:ext uri="{BB962C8B-B14F-4D97-AF65-F5344CB8AC3E}">
        <p14:creationId xmlns:p14="http://schemas.microsoft.com/office/powerpoint/2010/main" val="14941573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647526" y="869390"/>
            <a:ext cx="10212531" cy="971580"/>
          </a:xfrm>
        </p:spPr>
        <p:txBody>
          <a:bodyPr>
            <a:normAutofit fontScale="90000"/>
          </a:bodyPr>
          <a:lstStyle/>
          <a:p>
            <a:pPr algn="l"/>
            <a:r>
              <a:rPr lang="en-US" dirty="0">
                <a:solidFill>
                  <a:srgbClr val="861B1C"/>
                </a:solidFill>
                <a:cs typeface="Gill Sans" panose="020B0502020104020203" pitchFamily="34" charset="-79"/>
              </a:rPr>
              <a:t>Failure resilience (FFC)</a:t>
            </a:r>
            <a:br>
              <a:rPr lang="en-US" dirty="0">
                <a:solidFill>
                  <a:srgbClr val="861B1C"/>
                </a:solidFill>
                <a:cs typeface="Gill Sans" panose="020B0502020104020203" pitchFamily="34" charset="-79"/>
              </a:rPr>
            </a:br>
            <a:r>
              <a:rPr lang="en-US" sz="4000" dirty="0">
                <a:solidFill>
                  <a:srgbClr val="861B1C"/>
                </a:solidFill>
                <a:cs typeface="Gill Sans" panose="020B0502020104020203" pitchFamily="34" charset="-79"/>
              </a:rPr>
              <a:t>Allocating flows for failure scenarios</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80238E8-B31F-754D-B149-E161DA1963CB}"/>
              </a:ext>
            </a:extLst>
          </p:cNvPr>
          <p:cNvPicPr>
            <a:picLocks noChangeAspect="1"/>
          </p:cNvPicPr>
          <p:nvPr/>
        </p:nvPicPr>
        <p:blipFill rotWithShape="1">
          <a:blip r:embed="rId3"/>
          <a:srcRect l="-953" r="46784"/>
          <a:stretch/>
        </p:blipFill>
        <p:spPr>
          <a:xfrm>
            <a:off x="1697726" y="3311305"/>
            <a:ext cx="8568789" cy="2713581"/>
          </a:xfrm>
          <a:prstGeom prst="rect">
            <a:avLst/>
          </a:prstGeom>
        </p:spPr>
      </p:pic>
      <mc:AlternateContent xmlns:mc="http://schemas.openxmlformats.org/markup-compatibility/2006">
        <mc:Choice xmlns:a14="http://schemas.microsoft.com/office/drawing/2010/main" Requires="a14">
          <p:sp>
            <p:nvSpPr>
              <p:cNvPr id="4" name="Speech Bubble: Rectangle 3">
                <a:extLst>
                  <a:ext uri="{FF2B5EF4-FFF2-40B4-BE49-F238E27FC236}">
                    <a16:creationId xmlns:a16="http://schemas.microsoft.com/office/drawing/2014/main" id="{0E1DD439-4F05-43EF-A547-13806AF189A7}"/>
                  </a:ext>
                </a:extLst>
              </p:cNvPr>
              <p:cNvSpPr/>
              <p:nvPr/>
            </p:nvSpPr>
            <p:spPr>
              <a:xfrm>
                <a:off x="5099407" y="2353901"/>
                <a:ext cx="1889868" cy="1327231"/>
              </a:xfrm>
              <a:prstGeom prst="wedgeRectCallout">
                <a:avLst>
                  <a:gd name="adj1" fmla="val -118282"/>
                  <a:gd name="adj2" fmla="val 480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𝑑</m:t>
                          </m:r>
                        </m:sub>
                      </m:sSub>
                    </m:oMath>
                  </m:oMathPara>
                </a14:m>
                <a:endParaRPr lang="en-US" sz="20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worst</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case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flow</m:t>
                      </m:r>
                      <m:r>
                        <a:rPr lang="en-US" sz="2000" b="0" i="0" smtClean="0">
                          <a:latin typeface="Cambria Math" panose="02040503050406030204" pitchFamily="18" charset="0"/>
                        </a:rPr>
                        <m:t> </m:t>
                      </m:r>
                    </m:oMath>
                  </m:oMathPara>
                </a14:m>
                <a:endParaRPr lang="en-US" sz="20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b</m:t>
                      </m:r>
                      <m:r>
                        <m:rPr>
                          <m:sty m:val="p"/>
                        </m:rPr>
                        <a:rPr lang="en-US" sz="2000" b="0" i="0" smtClean="0">
                          <a:latin typeface="Cambria Math" panose="02040503050406030204" pitchFamily="18" charset="0"/>
                        </a:rPr>
                        <m:t>elow</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demand</m:t>
                      </m:r>
                      <m:r>
                        <a:rPr lang="en-US" sz="2000" b="0" i="0" smtClean="0">
                          <a:latin typeface="Cambria Math" panose="02040503050406030204" pitchFamily="18" charset="0"/>
                        </a:rPr>
                        <m:t> </m:t>
                      </m:r>
                      <m:r>
                        <a:rPr lang="en-US" sz="2000" b="0" i="1" smtClean="0">
                          <a:latin typeface="Cambria Math" panose="02040503050406030204" pitchFamily="18" charset="0"/>
                        </a:rPr>
                        <m:t>𝑑</m:t>
                      </m:r>
                    </m:oMath>
                  </m:oMathPara>
                </a14:m>
                <a:endParaRPr lang="en-US" sz="2000" dirty="0"/>
              </a:p>
            </p:txBody>
          </p:sp>
        </mc:Choice>
        <mc:Fallback>
          <p:sp>
            <p:nvSpPr>
              <p:cNvPr id="4" name="Speech Bubble: Rectangle 3">
                <a:extLst>
                  <a:ext uri="{FF2B5EF4-FFF2-40B4-BE49-F238E27FC236}">
                    <a16:creationId xmlns:a16="http://schemas.microsoft.com/office/drawing/2014/main" id="{0E1DD439-4F05-43EF-A547-13806AF189A7}"/>
                  </a:ext>
                </a:extLst>
              </p:cNvPr>
              <p:cNvSpPr>
                <a:spLocks noRot="1" noChangeAspect="1" noMove="1" noResize="1" noEditPoints="1" noAdjustHandles="1" noChangeArrowheads="1" noChangeShapeType="1" noTextEdit="1"/>
              </p:cNvSpPr>
              <p:nvPr/>
            </p:nvSpPr>
            <p:spPr>
              <a:xfrm>
                <a:off x="5099407" y="2353901"/>
                <a:ext cx="1889868" cy="1327231"/>
              </a:xfrm>
              <a:prstGeom prst="wedgeRectCallout">
                <a:avLst>
                  <a:gd name="adj1" fmla="val -118282"/>
                  <a:gd name="adj2" fmla="val 48059"/>
                </a:avLst>
              </a:prstGeom>
              <a:blipFill>
                <a:blip r:embed="rId4"/>
                <a:stretch>
                  <a:fillRect r="-188"/>
                </a:stretch>
              </a:blipFill>
            </p:spPr>
            <p:txBody>
              <a:bodyPr/>
              <a:lstStyle/>
              <a:p>
                <a:r>
                  <a:rPr lang="en-US">
                    <a:noFill/>
                  </a:rPr>
                  <a:t> </a:t>
                </a:r>
              </a:p>
            </p:txBody>
          </p:sp>
        </mc:Fallback>
      </mc:AlternateContent>
    </p:spTree>
    <p:extLst>
      <p:ext uri="{BB962C8B-B14F-4D97-AF65-F5344CB8AC3E}">
        <p14:creationId xmlns:p14="http://schemas.microsoft.com/office/powerpoint/2010/main" val="301568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10212531" cy="971580"/>
          </a:xfrm>
        </p:spPr>
        <p:txBody>
          <a:bodyPr>
            <a:normAutofit/>
          </a:bodyPr>
          <a:lstStyle/>
          <a:p>
            <a:pPr algn="l"/>
            <a:r>
              <a:rPr lang="en-US" dirty="0">
                <a:solidFill>
                  <a:srgbClr val="861B1C"/>
                </a:solidFill>
                <a:cs typeface="Gill Sans" panose="020B0502020104020203" pitchFamily="34" charset="-79"/>
              </a:rPr>
              <a:t>Efficient failure resilience</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EF3C29EA-A477-454E-9565-3D7B5E7FA87A}"/>
              </a:ext>
            </a:extLst>
          </p:cNvPr>
          <p:cNvPicPr>
            <a:picLocks noChangeAspect="1"/>
          </p:cNvPicPr>
          <p:nvPr/>
        </p:nvPicPr>
        <p:blipFill>
          <a:blip r:embed="rId3"/>
          <a:stretch>
            <a:fillRect/>
          </a:stretch>
        </p:blipFill>
        <p:spPr>
          <a:xfrm>
            <a:off x="403082" y="5459659"/>
            <a:ext cx="11357177" cy="659836"/>
          </a:xfrm>
          <a:prstGeom prst="rect">
            <a:avLst/>
          </a:prstGeom>
        </p:spPr>
      </p:pic>
      <p:sp>
        <p:nvSpPr>
          <p:cNvPr id="14" name="Arrow: Up-Down 13">
            <a:extLst>
              <a:ext uri="{FF2B5EF4-FFF2-40B4-BE49-F238E27FC236}">
                <a16:creationId xmlns:a16="http://schemas.microsoft.com/office/drawing/2014/main" id="{E6312C6D-7603-4011-A883-95A140D804F4}"/>
              </a:ext>
            </a:extLst>
          </p:cNvPr>
          <p:cNvSpPr/>
          <p:nvPr/>
        </p:nvSpPr>
        <p:spPr>
          <a:xfrm>
            <a:off x="5165642" y="3302815"/>
            <a:ext cx="1041148" cy="1631887"/>
          </a:xfrm>
          <a:prstGeom prst="upDownArrow">
            <a:avLst>
              <a:gd name="adj1" fmla="val 67391"/>
              <a:gd name="adj2" fmla="val 369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529730F-7B87-45AC-8B7B-CF7D1586DA0B}"/>
              </a:ext>
            </a:extLst>
          </p:cNvPr>
          <p:cNvSpPr txBox="1"/>
          <p:nvPr/>
        </p:nvSpPr>
        <p:spPr>
          <a:xfrm>
            <a:off x="670282" y="3822887"/>
            <a:ext cx="4236737" cy="523220"/>
          </a:xfrm>
          <a:prstGeom prst="rect">
            <a:avLst/>
          </a:prstGeom>
          <a:noFill/>
        </p:spPr>
        <p:txBody>
          <a:bodyPr wrap="none" rtlCol="0">
            <a:spAutoFit/>
          </a:bodyPr>
          <a:lstStyle/>
          <a:p>
            <a:r>
              <a:rPr lang="en-US" sz="2800" dirty="0"/>
              <a:t>Linear Programming Duality</a:t>
            </a:r>
          </a:p>
        </p:txBody>
      </p:sp>
      <p:pic>
        <p:nvPicPr>
          <p:cNvPr id="17" name="Picture 16" descr="Logo&#10;&#10;Description automatically generated with medium confidence">
            <a:extLst>
              <a:ext uri="{FF2B5EF4-FFF2-40B4-BE49-F238E27FC236}">
                <a16:creationId xmlns:a16="http://schemas.microsoft.com/office/drawing/2014/main" id="{907D80FC-ACB9-4741-9DCC-FFAABC38A58A}"/>
              </a:ext>
            </a:extLst>
          </p:cNvPr>
          <p:cNvPicPr>
            <a:picLocks noChangeAspect="1"/>
          </p:cNvPicPr>
          <p:nvPr/>
        </p:nvPicPr>
        <p:blipFill rotWithShape="1">
          <a:blip r:embed="rId4"/>
          <a:srcRect b="6774"/>
          <a:stretch/>
        </p:blipFill>
        <p:spPr>
          <a:xfrm>
            <a:off x="2086496" y="1885568"/>
            <a:ext cx="7568697" cy="861225"/>
          </a:xfrm>
          <a:prstGeom prst="rect">
            <a:avLst/>
          </a:prstGeom>
        </p:spPr>
      </p:pic>
    </p:spTree>
    <p:extLst>
      <p:ext uri="{BB962C8B-B14F-4D97-AF65-F5344CB8AC3E}">
        <p14:creationId xmlns:p14="http://schemas.microsoft.com/office/powerpoint/2010/main" val="69241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608281"/>
            <a:ext cx="10212531" cy="971580"/>
          </a:xfrm>
        </p:spPr>
        <p:txBody>
          <a:bodyPr>
            <a:normAutofit fontScale="90000"/>
          </a:bodyPr>
          <a:lstStyle/>
          <a:p>
            <a:pPr algn="l"/>
            <a:r>
              <a:rPr lang="en-US" dirty="0">
                <a:solidFill>
                  <a:srgbClr val="861B1C"/>
                </a:solidFill>
                <a:cs typeface="Gill Sans" panose="020B0502020104020203" pitchFamily="34" charset="-79"/>
              </a:rPr>
              <a:t>Efficient failure resilience</a:t>
            </a:r>
            <a:br>
              <a:rPr lang="en-US" dirty="0">
                <a:solidFill>
                  <a:srgbClr val="861B1C"/>
                </a:solidFill>
                <a:cs typeface="Gill Sans" panose="020B0502020104020203" pitchFamily="34" charset="-79"/>
              </a:rPr>
            </a:br>
            <a:r>
              <a:rPr lang="en-US" sz="4400" dirty="0">
                <a:solidFill>
                  <a:srgbClr val="861B1C"/>
                </a:solidFill>
                <a:cs typeface="Gill Sans" panose="020B0502020104020203" pitchFamily="34" charset="-79"/>
              </a:rPr>
              <a:t>details, details, …</a:t>
            </a:r>
            <a:endParaRPr lang="en-US" sz="4400"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033B494-1634-1845-BC70-559454C6A511}"/>
              </a:ext>
            </a:extLst>
          </p:cNvPr>
          <p:cNvPicPr>
            <a:picLocks noChangeAspect="1"/>
          </p:cNvPicPr>
          <p:nvPr/>
        </p:nvPicPr>
        <p:blipFill rotWithShape="1">
          <a:blip r:embed="rId3"/>
          <a:srcRect l="26768" t="17112" r="24932"/>
          <a:stretch/>
        </p:blipFill>
        <p:spPr>
          <a:xfrm>
            <a:off x="3558010" y="2371323"/>
            <a:ext cx="7785981" cy="4301087"/>
          </a:xfrm>
          <a:prstGeom prst="rect">
            <a:avLst/>
          </a:prstGeom>
        </p:spPr>
      </p:pic>
      <p:pic>
        <p:nvPicPr>
          <p:cNvPr id="4" name="Picture 3" descr="Text, letter&#10;&#10;Description automatically generated">
            <a:extLst>
              <a:ext uri="{FF2B5EF4-FFF2-40B4-BE49-F238E27FC236}">
                <a16:creationId xmlns:a16="http://schemas.microsoft.com/office/drawing/2014/main" id="{D100AE54-6E70-4EE1-AC23-601A7D759512}"/>
              </a:ext>
            </a:extLst>
          </p:cNvPr>
          <p:cNvPicPr>
            <a:picLocks noChangeAspect="1"/>
          </p:cNvPicPr>
          <p:nvPr/>
        </p:nvPicPr>
        <p:blipFill rotWithShape="1">
          <a:blip r:embed="rId3"/>
          <a:srcRect l="-1" r="86946" b="84927"/>
          <a:stretch/>
        </p:blipFill>
        <p:spPr>
          <a:xfrm>
            <a:off x="719953" y="3862970"/>
            <a:ext cx="2065704" cy="767770"/>
          </a:xfrm>
          <a:prstGeom prst="rect">
            <a:avLst/>
          </a:prstGeom>
        </p:spPr>
      </p:pic>
    </p:spTree>
    <p:extLst>
      <p:ext uri="{BB962C8B-B14F-4D97-AF65-F5344CB8AC3E}">
        <p14:creationId xmlns:p14="http://schemas.microsoft.com/office/powerpoint/2010/main" val="961433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9843913" cy="971580"/>
          </a:xfrm>
        </p:spPr>
        <p:txBody>
          <a:bodyPr>
            <a:normAutofit/>
          </a:bodyPr>
          <a:lstStyle/>
          <a:p>
            <a:pPr algn="l"/>
            <a:r>
              <a:rPr lang="en-US" dirty="0">
                <a:solidFill>
                  <a:srgbClr val="861B1C"/>
                </a:solidFill>
                <a:cs typeface="Gill Sans" panose="020B0502020104020203" pitchFamily="34" charset="-79"/>
              </a:rPr>
              <a:t>Tutorial Schedule</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pic>
        <p:nvPicPr>
          <p:cNvPr id="4" name="Picture 3">
            <a:extLst>
              <a:ext uri="{FF2B5EF4-FFF2-40B4-BE49-F238E27FC236}">
                <a16:creationId xmlns:a16="http://schemas.microsoft.com/office/drawing/2014/main" id="{F763B1A2-E8BF-7148-B09A-41CC3A8ECAA5}"/>
              </a:ext>
            </a:extLst>
          </p:cNvPr>
          <p:cNvPicPr>
            <a:picLocks noChangeAspect="1"/>
          </p:cNvPicPr>
          <p:nvPr/>
        </p:nvPicPr>
        <p:blipFill>
          <a:blip r:embed="rId3"/>
          <a:stretch>
            <a:fillRect/>
          </a:stretch>
        </p:blipFill>
        <p:spPr>
          <a:xfrm>
            <a:off x="533400" y="1563703"/>
            <a:ext cx="11125200" cy="4737100"/>
          </a:xfrm>
          <a:prstGeom prst="rect">
            <a:avLst/>
          </a:prstGeom>
        </p:spPr>
      </p:pic>
    </p:spTree>
    <p:extLst>
      <p:ext uri="{BB962C8B-B14F-4D97-AF65-F5344CB8AC3E}">
        <p14:creationId xmlns:p14="http://schemas.microsoft.com/office/powerpoint/2010/main" val="1898212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03082" y="400051"/>
            <a:ext cx="9843913" cy="971580"/>
          </a:xfrm>
        </p:spPr>
        <p:txBody>
          <a:bodyPr>
            <a:normAutofit/>
          </a:bodyPr>
          <a:lstStyle/>
          <a:p>
            <a:pPr algn="l"/>
            <a:r>
              <a:rPr lang="en-US" dirty="0">
                <a:solidFill>
                  <a:srgbClr val="861B1C"/>
                </a:solidFill>
                <a:cs typeface="Gill Sans" panose="020B0502020104020203" pitchFamily="34" charset="-79"/>
              </a:rPr>
              <a:t>Logistics for the tutorial</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
        <p:nvSpPr>
          <p:cNvPr id="5" name="Content Placeholder 2">
            <a:extLst>
              <a:ext uri="{FF2B5EF4-FFF2-40B4-BE49-F238E27FC236}">
                <a16:creationId xmlns:a16="http://schemas.microsoft.com/office/drawing/2014/main" id="{8DC0DB5F-07FB-7A4E-86C0-84F619E56E0D}"/>
              </a:ext>
            </a:extLst>
          </p:cNvPr>
          <p:cNvSpPr txBox="1">
            <a:spLocks/>
          </p:cNvSpPr>
          <p:nvPr/>
        </p:nvSpPr>
        <p:spPr>
          <a:xfrm>
            <a:off x="294728" y="1908346"/>
            <a:ext cx="11479345" cy="4046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latin typeface="+mj-lt"/>
                <a:cs typeface="Gill Sans" panose="020B0502020104020203" pitchFamily="34" charset="-79"/>
              </a:rPr>
              <a:t>The tutorial schedule is up online: </a:t>
            </a:r>
            <a:r>
              <a:rPr lang="en-US" sz="2800" dirty="0">
                <a:solidFill>
                  <a:srgbClr val="861B1B"/>
                </a:solidFill>
                <a:latin typeface="+mj-lt"/>
                <a:cs typeface="Gill Sans" panose="020B0502020104020203" pitchFamily="34" charset="-79"/>
                <a:hlinkClick r:id="rId3">
                  <a:extLst>
                    <a:ext uri="{A12FA001-AC4F-418D-AE19-62706E023703}">
                      <ahyp:hlinkClr xmlns:ahyp="http://schemas.microsoft.com/office/drawing/2018/hyperlinkcolor" val="tx"/>
                    </a:ext>
                  </a:extLst>
                </a:hlinkClick>
              </a:rPr>
              <a:t>https://conferences.sigcomm.org/sigcomm/2021/cloud-te-tutorial.html</a:t>
            </a:r>
            <a:br>
              <a:rPr lang="en-US" sz="2800" dirty="0">
                <a:solidFill>
                  <a:srgbClr val="861B1B"/>
                </a:solidFill>
                <a:latin typeface="+mj-lt"/>
                <a:cs typeface="Gill Sans" panose="020B0502020104020203" pitchFamily="34" charset="-79"/>
              </a:rPr>
            </a:br>
            <a:endParaRPr lang="en-US" sz="2800" dirty="0">
              <a:solidFill>
                <a:srgbClr val="861B1B"/>
              </a:solidFill>
              <a:latin typeface="+mj-lt"/>
              <a:cs typeface="Gill Sans" panose="020B0502020104020203" pitchFamily="34" charset="-79"/>
            </a:endParaRPr>
          </a:p>
          <a:p>
            <a:pPr marL="342900" indent="-342900" algn="l">
              <a:buFont typeface="Arial" panose="020B0604020202020204" pitchFamily="34" charset="0"/>
              <a:buChar char="•"/>
            </a:pPr>
            <a:r>
              <a:rPr lang="en-US" sz="2800" dirty="0">
                <a:latin typeface="+mj-lt"/>
                <a:cs typeface="Gill Sans" panose="020B0502020104020203" pitchFamily="34" charset="-79"/>
              </a:rPr>
              <a:t>Join the tutorial slack channel for discussions: </a:t>
            </a:r>
            <a:r>
              <a:rPr lang="en-US" sz="2800" dirty="0">
                <a:solidFill>
                  <a:srgbClr val="861B1B"/>
                </a:solidFill>
                <a:latin typeface="+mj-lt"/>
                <a:cs typeface="Gill Sans" panose="020B0502020104020203" pitchFamily="34" charset="-79"/>
                <a:hlinkClick r:id="rId4">
                  <a:extLst>
                    <a:ext uri="{A12FA001-AC4F-418D-AE19-62706E023703}">
                      <ahyp:hlinkClr xmlns:ahyp="http://schemas.microsoft.com/office/drawing/2018/hyperlinkcolor" val="tx"/>
                    </a:ext>
                  </a:extLst>
                </a:hlinkClick>
              </a:rPr>
              <a:t>https://app.slack.com/client/T0107RGGMU6/C0281SQM141</a:t>
            </a:r>
            <a:br>
              <a:rPr lang="en-US" sz="2800" dirty="0">
                <a:solidFill>
                  <a:srgbClr val="861B1B"/>
                </a:solidFill>
                <a:latin typeface="+mj-lt"/>
                <a:cs typeface="Gill Sans" panose="020B0502020104020203" pitchFamily="34" charset="-79"/>
              </a:rPr>
            </a:br>
            <a:endParaRPr lang="en-US" sz="2800" dirty="0">
              <a:solidFill>
                <a:srgbClr val="861B1B"/>
              </a:solidFill>
              <a:latin typeface="+mj-lt"/>
              <a:cs typeface="Gill Sans" panose="020B0502020104020203" pitchFamily="34" charset="-79"/>
            </a:endParaRPr>
          </a:p>
          <a:p>
            <a:pPr marL="342900" indent="-342900" algn="l">
              <a:buFont typeface="Arial" panose="020B0604020202020204" pitchFamily="34" charset="0"/>
              <a:buChar char="•"/>
            </a:pPr>
            <a:r>
              <a:rPr lang="en-US" sz="2800" dirty="0">
                <a:latin typeface="+mj-lt"/>
                <a:cs typeface="Gill Sans" panose="020B0502020104020203" pitchFamily="34" charset="-79"/>
              </a:rPr>
              <a:t>Code for the hands-on session in this repo: </a:t>
            </a:r>
            <a:r>
              <a:rPr lang="en-US" sz="2800" dirty="0">
                <a:solidFill>
                  <a:srgbClr val="861B1B"/>
                </a:solidFill>
                <a:latin typeface="+mj-lt"/>
                <a:cs typeface="Gill Sans" panose="020B0502020104020203" pitchFamily="34" charset="-79"/>
                <a:hlinkClick r:id="rId5">
                  <a:extLst>
                    <a:ext uri="{A12FA001-AC4F-418D-AE19-62706E023703}">
                      <ahyp:hlinkClr xmlns:ahyp="http://schemas.microsoft.com/office/drawing/2018/hyperlinkcolor" val="tx"/>
                    </a:ext>
                  </a:extLst>
                </a:hlinkClick>
              </a:rPr>
              <a:t>https://github.com/racheesingh/cloud-te-tutorial</a:t>
            </a:r>
            <a:endParaRPr lang="en-US" sz="2800" dirty="0">
              <a:solidFill>
                <a:srgbClr val="861B1B"/>
              </a:solidFill>
              <a:latin typeface="+mj-lt"/>
              <a:cs typeface="Gill Sans" panose="020B0502020104020203" pitchFamily="34" charset="-79"/>
            </a:endParaRPr>
          </a:p>
          <a:p>
            <a:pPr lvl="1" algn="l"/>
            <a:endParaRPr lang="en-US" sz="2800" dirty="0">
              <a:latin typeface="+mj-lt"/>
              <a:cs typeface="Gill Sans" panose="020B0502020104020203" pitchFamily="34" charset="-79"/>
            </a:endParaRPr>
          </a:p>
        </p:txBody>
      </p:sp>
    </p:spTree>
    <p:extLst>
      <p:ext uri="{BB962C8B-B14F-4D97-AF65-F5344CB8AC3E}">
        <p14:creationId xmlns:p14="http://schemas.microsoft.com/office/powerpoint/2010/main" val="42999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E14791-24F9-B64B-80A7-CD497C442D07}"/>
              </a:ext>
            </a:extLst>
          </p:cNvPr>
          <p:cNvPicPr>
            <a:picLocks noChangeAspect="1"/>
          </p:cNvPicPr>
          <p:nvPr/>
        </p:nvPicPr>
        <p:blipFill rotWithShape="1">
          <a:blip r:embed="rId3"/>
          <a:srcRect t="12848" b="2334"/>
          <a:stretch/>
        </p:blipFill>
        <p:spPr>
          <a:xfrm>
            <a:off x="0" y="0"/>
            <a:ext cx="12191998" cy="6858000"/>
          </a:xfrm>
          <a:prstGeom prst="rect">
            <a:avLst/>
          </a:prstGeom>
          <a:ln>
            <a:solidFill>
              <a:schemeClr val="tx1"/>
            </a:solidFill>
          </a:ln>
        </p:spPr>
      </p:pic>
      <p:sp>
        <p:nvSpPr>
          <p:cNvPr id="10" name="Oval 9">
            <a:extLst>
              <a:ext uri="{FF2B5EF4-FFF2-40B4-BE49-F238E27FC236}">
                <a16:creationId xmlns:a16="http://schemas.microsoft.com/office/drawing/2014/main" id="{F3498D23-4262-EB41-8C79-1E7548FF5A1D}"/>
              </a:ext>
            </a:extLst>
          </p:cNvPr>
          <p:cNvSpPr/>
          <p:nvPr/>
        </p:nvSpPr>
        <p:spPr>
          <a:xfrm>
            <a:off x="1436965" y="2842132"/>
            <a:ext cx="229091" cy="229091"/>
          </a:xfrm>
          <a:prstGeom prst="ellipse">
            <a:avLst/>
          </a:prstGeom>
          <a:solidFill>
            <a:srgbClr val="861B1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1" name="Oval 10">
            <a:extLst>
              <a:ext uri="{FF2B5EF4-FFF2-40B4-BE49-F238E27FC236}">
                <a16:creationId xmlns:a16="http://schemas.microsoft.com/office/drawing/2014/main" id="{4FA85C4E-0BF9-4A4C-AD92-8CAF8EAB1A65}"/>
              </a:ext>
            </a:extLst>
          </p:cNvPr>
          <p:cNvSpPr/>
          <p:nvPr/>
        </p:nvSpPr>
        <p:spPr>
          <a:xfrm>
            <a:off x="1755469" y="349419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2" name="Oval 11">
            <a:extLst>
              <a:ext uri="{FF2B5EF4-FFF2-40B4-BE49-F238E27FC236}">
                <a16:creationId xmlns:a16="http://schemas.microsoft.com/office/drawing/2014/main" id="{6A31F3BC-01F4-DA41-861E-64FCF1A6830E}"/>
              </a:ext>
            </a:extLst>
          </p:cNvPr>
          <p:cNvSpPr/>
          <p:nvPr/>
        </p:nvSpPr>
        <p:spPr>
          <a:xfrm>
            <a:off x="2195068" y="3646760"/>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7" name="Oval 16">
            <a:extLst>
              <a:ext uri="{FF2B5EF4-FFF2-40B4-BE49-F238E27FC236}">
                <a16:creationId xmlns:a16="http://schemas.microsoft.com/office/drawing/2014/main" id="{D5B7D985-0EC2-4A48-A9E0-8999FFCA0C54}"/>
              </a:ext>
            </a:extLst>
          </p:cNvPr>
          <p:cNvSpPr/>
          <p:nvPr/>
        </p:nvSpPr>
        <p:spPr>
          <a:xfrm>
            <a:off x="2012188" y="3170510"/>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8" name="Oval 17">
            <a:extLst>
              <a:ext uri="{FF2B5EF4-FFF2-40B4-BE49-F238E27FC236}">
                <a16:creationId xmlns:a16="http://schemas.microsoft.com/office/drawing/2014/main" id="{84F5694B-B6D2-0E48-B296-F72DE0197479}"/>
              </a:ext>
            </a:extLst>
          </p:cNvPr>
          <p:cNvSpPr/>
          <p:nvPr/>
        </p:nvSpPr>
        <p:spPr>
          <a:xfrm>
            <a:off x="3118054" y="2835230"/>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19" name="Oval 18">
            <a:extLst>
              <a:ext uri="{FF2B5EF4-FFF2-40B4-BE49-F238E27FC236}">
                <a16:creationId xmlns:a16="http://schemas.microsoft.com/office/drawing/2014/main" id="{7FE2E313-9152-A343-9821-848C6834A9C0}"/>
              </a:ext>
            </a:extLst>
          </p:cNvPr>
          <p:cNvSpPr/>
          <p:nvPr/>
        </p:nvSpPr>
        <p:spPr>
          <a:xfrm>
            <a:off x="2375942" y="307723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0" name="Oval 19">
            <a:extLst>
              <a:ext uri="{FF2B5EF4-FFF2-40B4-BE49-F238E27FC236}">
                <a16:creationId xmlns:a16="http://schemas.microsoft.com/office/drawing/2014/main" id="{71F87885-9E10-5C46-9408-AC47A8D3E1DE}"/>
              </a:ext>
            </a:extLst>
          </p:cNvPr>
          <p:cNvSpPr/>
          <p:nvPr/>
        </p:nvSpPr>
        <p:spPr>
          <a:xfrm>
            <a:off x="2575162" y="309701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1" name="Oval 20">
            <a:extLst>
              <a:ext uri="{FF2B5EF4-FFF2-40B4-BE49-F238E27FC236}">
                <a16:creationId xmlns:a16="http://schemas.microsoft.com/office/drawing/2014/main" id="{D8328226-23AA-304B-B638-F37BEA79D971}"/>
              </a:ext>
            </a:extLst>
          </p:cNvPr>
          <p:cNvSpPr/>
          <p:nvPr/>
        </p:nvSpPr>
        <p:spPr>
          <a:xfrm>
            <a:off x="2712940" y="343981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2" name="Oval 21">
            <a:extLst>
              <a:ext uri="{FF2B5EF4-FFF2-40B4-BE49-F238E27FC236}">
                <a16:creationId xmlns:a16="http://schemas.microsoft.com/office/drawing/2014/main" id="{E032A684-6C45-6143-90C6-91A646107D9A}"/>
              </a:ext>
            </a:extLst>
          </p:cNvPr>
          <p:cNvSpPr/>
          <p:nvPr/>
        </p:nvSpPr>
        <p:spPr>
          <a:xfrm>
            <a:off x="2907767" y="327989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3" name="Oval 22">
            <a:extLst>
              <a:ext uri="{FF2B5EF4-FFF2-40B4-BE49-F238E27FC236}">
                <a16:creationId xmlns:a16="http://schemas.microsoft.com/office/drawing/2014/main" id="{F2A4D37E-3E1A-D64B-9431-100FE8E81F5F}"/>
              </a:ext>
            </a:extLst>
          </p:cNvPr>
          <p:cNvSpPr/>
          <p:nvPr/>
        </p:nvSpPr>
        <p:spPr>
          <a:xfrm>
            <a:off x="2867058" y="302373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4" name="Oval 23">
            <a:extLst>
              <a:ext uri="{FF2B5EF4-FFF2-40B4-BE49-F238E27FC236}">
                <a16:creationId xmlns:a16="http://schemas.microsoft.com/office/drawing/2014/main" id="{E10F9737-83BA-2C49-A6CC-40A21411B207}"/>
              </a:ext>
            </a:extLst>
          </p:cNvPr>
          <p:cNvSpPr/>
          <p:nvPr/>
        </p:nvSpPr>
        <p:spPr>
          <a:xfrm>
            <a:off x="3175294" y="302501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5" name="Oval 24">
            <a:extLst>
              <a:ext uri="{FF2B5EF4-FFF2-40B4-BE49-F238E27FC236}">
                <a16:creationId xmlns:a16="http://schemas.microsoft.com/office/drawing/2014/main" id="{9A496EF0-F4E2-B440-8400-7965C8118140}"/>
              </a:ext>
            </a:extLst>
          </p:cNvPr>
          <p:cNvSpPr/>
          <p:nvPr/>
        </p:nvSpPr>
        <p:spPr>
          <a:xfrm>
            <a:off x="3167133" y="588595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6" name="Oval 25">
            <a:extLst>
              <a:ext uri="{FF2B5EF4-FFF2-40B4-BE49-F238E27FC236}">
                <a16:creationId xmlns:a16="http://schemas.microsoft.com/office/drawing/2014/main" id="{19A40E28-3314-EF41-A74C-0A26151ABF8F}"/>
              </a:ext>
            </a:extLst>
          </p:cNvPr>
          <p:cNvSpPr/>
          <p:nvPr/>
        </p:nvSpPr>
        <p:spPr>
          <a:xfrm>
            <a:off x="4230859" y="4821306"/>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7" name="Oval 26">
            <a:extLst>
              <a:ext uri="{FF2B5EF4-FFF2-40B4-BE49-F238E27FC236}">
                <a16:creationId xmlns:a16="http://schemas.microsoft.com/office/drawing/2014/main" id="{78EDD08A-A826-7347-9868-625ADF0FC5BE}"/>
              </a:ext>
            </a:extLst>
          </p:cNvPr>
          <p:cNvSpPr/>
          <p:nvPr/>
        </p:nvSpPr>
        <p:spPr>
          <a:xfrm>
            <a:off x="3307973" y="400002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8" name="Oval 27">
            <a:extLst>
              <a:ext uri="{FF2B5EF4-FFF2-40B4-BE49-F238E27FC236}">
                <a16:creationId xmlns:a16="http://schemas.microsoft.com/office/drawing/2014/main" id="{5CB5465D-42BD-7648-9425-ED38D519A5A8}"/>
              </a:ext>
            </a:extLst>
          </p:cNvPr>
          <p:cNvSpPr/>
          <p:nvPr/>
        </p:nvSpPr>
        <p:spPr>
          <a:xfrm>
            <a:off x="2300915" y="330675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29" name="Oval 28">
            <a:extLst>
              <a:ext uri="{FF2B5EF4-FFF2-40B4-BE49-F238E27FC236}">
                <a16:creationId xmlns:a16="http://schemas.microsoft.com/office/drawing/2014/main" id="{065A6112-33D0-2240-9452-EC97F67AA73D}"/>
              </a:ext>
            </a:extLst>
          </p:cNvPr>
          <p:cNvSpPr/>
          <p:nvPr/>
        </p:nvSpPr>
        <p:spPr>
          <a:xfrm>
            <a:off x="4047979" y="5410286"/>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0" name="Oval 29">
            <a:extLst>
              <a:ext uri="{FF2B5EF4-FFF2-40B4-BE49-F238E27FC236}">
                <a16:creationId xmlns:a16="http://schemas.microsoft.com/office/drawing/2014/main" id="{AF4EAA18-BFBA-B04A-840B-A2EC1A8A3EF4}"/>
              </a:ext>
            </a:extLst>
          </p:cNvPr>
          <p:cNvSpPr/>
          <p:nvPr/>
        </p:nvSpPr>
        <p:spPr>
          <a:xfrm>
            <a:off x="3888661" y="549965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1" name="Oval 30">
            <a:extLst>
              <a:ext uri="{FF2B5EF4-FFF2-40B4-BE49-F238E27FC236}">
                <a16:creationId xmlns:a16="http://schemas.microsoft.com/office/drawing/2014/main" id="{11AC9FB1-1335-3F4D-9436-28BA9F965485}"/>
              </a:ext>
            </a:extLst>
          </p:cNvPr>
          <p:cNvSpPr/>
          <p:nvPr/>
        </p:nvSpPr>
        <p:spPr>
          <a:xfrm>
            <a:off x="6194810" y="588595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2" name="Oval 31">
            <a:extLst>
              <a:ext uri="{FF2B5EF4-FFF2-40B4-BE49-F238E27FC236}">
                <a16:creationId xmlns:a16="http://schemas.microsoft.com/office/drawing/2014/main" id="{74B75173-CD8D-B947-9ECC-D331DB651292}"/>
              </a:ext>
            </a:extLst>
          </p:cNvPr>
          <p:cNvSpPr/>
          <p:nvPr/>
        </p:nvSpPr>
        <p:spPr>
          <a:xfrm>
            <a:off x="6501613" y="556818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3" name="Oval 32">
            <a:extLst>
              <a:ext uri="{FF2B5EF4-FFF2-40B4-BE49-F238E27FC236}">
                <a16:creationId xmlns:a16="http://schemas.microsoft.com/office/drawing/2014/main" id="{4FD3B2C6-DE08-0946-A6F2-01B5AF96A44A}"/>
              </a:ext>
            </a:extLst>
          </p:cNvPr>
          <p:cNvSpPr/>
          <p:nvPr/>
        </p:nvSpPr>
        <p:spPr>
          <a:xfrm>
            <a:off x="5312893" y="2503858"/>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4" name="Oval 33">
            <a:extLst>
              <a:ext uri="{FF2B5EF4-FFF2-40B4-BE49-F238E27FC236}">
                <a16:creationId xmlns:a16="http://schemas.microsoft.com/office/drawing/2014/main" id="{A1A1D8E3-92BD-BD42-97CC-1907C8C39446}"/>
              </a:ext>
            </a:extLst>
          </p:cNvPr>
          <p:cNvSpPr/>
          <p:nvPr/>
        </p:nvSpPr>
        <p:spPr>
          <a:xfrm>
            <a:off x="6122495" y="2815594"/>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5" name="Oval 34">
            <a:extLst>
              <a:ext uri="{FF2B5EF4-FFF2-40B4-BE49-F238E27FC236}">
                <a16:creationId xmlns:a16="http://schemas.microsoft.com/office/drawing/2014/main" id="{A24E9DF1-242E-0843-9258-497F74203EDA}"/>
              </a:ext>
            </a:extLst>
          </p:cNvPr>
          <p:cNvSpPr/>
          <p:nvPr/>
        </p:nvSpPr>
        <p:spPr>
          <a:xfrm>
            <a:off x="2309640" y="346769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6" name="Oval 35">
            <a:extLst>
              <a:ext uri="{FF2B5EF4-FFF2-40B4-BE49-F238E27FC236}">
                <a16:creationId xmlns:a16="http://schemas.microsoft.com/office/drawing/2014/main" id="{11B06C87-A8A8-CA49-BA87-ED2A42FBEEF5}"/>
              </a:ext>
            </a:extLst>
          </p:cNvPr>
          <p:cNvSpPr/>
          <p:nvPr/>
        </p:nvSpPr>
        <p:spPr>
          <a:xfrm>
            <a:off x="1427404" y="3250126"/>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7" name="Oval 36">
            <a:extLst>
              <a:ext uri="{FF2B5EF4-FFF2-40B4-BE49-F238E27FC236}">
                <a16:creationId xmlns:a16="http://schemas.microsoft.com/office/drawing/2014/main" id="{5DB4B57E-277C-BC4C-8759-6F6D7A8D9D85}"/>
              </a:ext>
            </a:extLst>
          </p:cNvPr>
          <p:cNvSpPr/>
          <p:nvPr/>
        </p:nvSpPr>
        <p:spPr>
          <a:xfrm>
            <a:off x="6410173" y="2070588"/>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8" name="Oval 37">
            <a:extLst>
              <a:ext uri="{FF2B5EF4-FFF2-40B4-BE49-F238E27FC236}">
                <a16:creationId xmlns:a16="http://schemas.microsoft.com/office/drawing/2014/main" id="{6BF84812-9CA1-6D4C-93DF-F4B5086AECC5}"/>
              </a:ext>
            </a:extLst>
          </p:cNvPr>
          <p:cNvSpPr/>
          <p:nvPr/>
        </p:nvSpPr>
        <p:spPr>
          <a:xfrm>
            <a:off x="6148334" y="211860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39" name="Oval 38">
            <a:extLst>
              <a:ext uri="{FF2B5EF4-FFF2-40B4-BE49-F238E27FC236}">
                <a16:creationId xmlns:a16="http://schemas.microsoft.com/office/drawing/2014/main" id="{8396CE7E-ED20-6D4C-BFCD-3C95736D03B7}"/>
              </a:ext>
            </a:extLst>
          </p:cNvPr>
          <p:cNvSpPr/>
          <p:nvPr/>
        </p:nvSpPr>
        <p:spPr>
          <a:xfrm>
            <a:off x="5809134" y="2725486"/>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0" name="Oval 39">
            <a:extLst>
              <a:ext uri="{FF2B5EF4-FFF2-40B4-BE49-F238E27FC236}">
                <a16:creationId xmlns:a16="http://schemas.microsoft.com/office/drawing/2014/main" id="{2FCCDDF7-4BA4-1242-85E6-6BA2709DF8B5}"/>
              </a:ext>
            </a:extLst>
          </p:cNvPr>
          <p:cNvSpPr/>
          <p:nvPr/>
        </p:nvSpPr>
        <p:spPr>
          <a:xfrm>
            <a:off x="7400140" y="380484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1" name="Oval 40">
            <a:extLst>
              <a:ext uri="{FF2B5EF4-FFF2-40B4-BE49-F238E27FC236}">
                <a16:creationId xmlns:a16="http://schemas.microsoft.com/office/drawing/2014/main" id="{ED866040-4016-6D4A-AC24-8B5ABDE7C8FC}"/>
              </a:ext>
            </a:extLst>
          </p:cNvPr>
          <p:cNvSpPr/>
          <p:nvPr/>
        </p:nvSpPr>
        <p:spPr>
          <a:xfrm>
            <a:off x="9062410" y="4564465"/>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2" name="Oval 41">
            <a:extLst>
              <a:ext uri="{FF2B5EF4-FFF2-40B4-BE49-F238E27FC236}">
                <a16:creationId xmlns:a16="http://schemas.microsoft.com/office/drawing/2014/main" id="{3C75BA49-5EC2-CB45-938D-C650DADD7AA1}"/>
              </a:ext>
            </a:extLst>
          </p:cNvPr>
          <p:cNvSpPr/>
          <p:nvPr/>
        </p:nvSpPr>
        <p:spPr>
          <a:xfrm>
            <a:off x="10643071" y="589492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3" name="Oval 42">
            <a:extLst>
              <a:ext uri="{FF2B5EF4-FFF2-40B4-BE49-F238E27FC236}">
                <a16:creationId xmlns:a16="http://schemas.microsoft.com/office/drawing/2014/main" id="{0AEEBE22-DC94-3B4F-B1C9-ED91934C37D7}"/>
              </a:ext>
            </a:extLst>
          </p:cNvPr>
          <p:cNvSpPr/>
          <p:nvPr/>
        </p:nvSpPr>
        <p:spPr>
          <a:xfrm>
            <a:off x="8038094" y="401082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4" name="Oval 43">
            <a:extLst>
              <a:ext uri="{FF2B5EF4-FFF2-40B4-BE49-F238E27FC236}">
                <a16:creationId xmlns:a16="http://schemas.microsoft.com/office/drawing/2014/main" id="{E70E289E-47AF-4B46-A68C-EE76BCD70B9A}"/>
              </a:ext>
            </a:extLst>
          </p:cNvPr>
          <p:cNvSpPr/>
          <p:nvPr/>
        </p:nvSpPr>
        <p:spPr>
          <a:xfrm>
            <a:off x="8224298" y="4187326"/>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5" name="Oval 44">
            <a:extLst>
              <a:ext uri="{FF2B5EF4-FFF2-40B4-BE49-F238E27FC236}">
                <a16:creationId xmlns:a16="http://schemas.microsoft.com/office/drawing/2014/main" id="{C91BB25B-79C6-6540-BADA-7EFB540AC6A9}"/>
              </a:ext>
            </a:extLst>
          </p:cNvPr>
          <p:cNvSpPr/>
          <p:nvPr/>
        </p:nvSpPr>
        <p:spPr>
          <a:xfrm>
            <a:off x="6209294" y="295422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6" name="Oval 45">
            <a:extLst>
              <a:ext uri="{FF2B5EF4-FFF2-40B4-BE49-F238E27FC236}">
                <a16:creationId xmlns:a16="http://schemas.microsoft.com/office/drawing/2014/main" id="{6AA8D7E9-1291-FE4A-A4B0-D2C7A08ADBC9}"/>
              </a:ext>
            </a:extLst>
          </p:cNvPr>
          <p:cNvSpPr/>
          <p:nvPr/>
        </p:nvSpPr>
        <p:spPr>
          <a:xfrm>
            <a:off x="9888485" y="333649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7" name="Oval 46">
            <a:extLst>
              <a:ext uri="{FF2B5EF4-FFF2-40B4-BE49-F238E27FC236}">
                <a16:creationId xmlns:a16="http://schemas.microsoft.com/office/drawing/2014/main" id="{1B7132D8-EFCD-2840-B826-9D6EB534B9B1}"/>
              </a:ext>
            </a:extLst>
          </p:cNvPr>
          <p:cNvSpPr/>
          <p:nvPr/>
        </p:nvSpPr>
        <p:spPr>
          <a:xfrm>
            <a:off x="9456654" y="381981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8" name="Oval 47">
            <a:extLst>
              <a:ext uri="{FF2B5EF4-FFF2-40B4-BE49-F238E27FC236}">
                <a16:creationId xmlns:a16="http://schemas.microsoft.com/office/drawing/2014/main" id="{33B58A62-DD9E-364C-B25A-7E0A8E7261B3}"/>
              </a:ext>
            </a:extLst>
          </p:cNvPr>
          <p:cNvSpPr/>
          <p:nvPr/>
        </p:nvSpPr>
        <p:spPr>
          <a:xfrm>
            <a:off x="9456654" y="318845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49" name="Oval 48">
            <a:extLst>
              <a:ext uri="{FF2B5EF4-FFF2-40B4-BE49-F238E27FC236}">
                <a16:creationId xmlns:a16="http://schemas.microsoft.com/office/drawing/2014/main" id="{75B6A03F-5A78-2642-8ABF-35AC79BFF387}"/>
              </a:ext>
            </a:extLst>
          </p:cNvPr>
          <p:cNvSpPr/>
          <p:nvPr/>
        </p:nvSpPr>
        <p:spPr>
          <a:xfrm>
            <a:off x="10460191" y="6039287"/>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0" name="Oval 49">
            <a:extLst>
              <a:ext uri="{FF2B5EF4-FFF2-40B4-BE49-F238E27FC236}">
                <a16:creationId xmlns:a16="http://schemas.microsoft.com/office/drawing/2014/main" id="{2BD489AC-16C8-8F49-A3B6-D7BDBCD9D6D6}"/>
              </a:ext>
            </a:extLst>
          </p:cNvPr>
          <p:cNvSpPr/>
          <p:nvPr/>
        </p:nvSpPr>
        <p:spPr>
          <a:xfrm>
            <a:off x="9639697" y="353511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1" name="Oval 50">
            <a:extLst>
              <a:ext uri="{FF2B5EF4-FFF2-40B4-BE49-F238E27FC236}">
                <a16:creationId xmlns:a16="http://schemas.microsoft.com/office/drawing/2014/main" id="{F74B712C-BFB5-494D-BC5B-7ED053A5E03B}"/>
              </a:ext>
            </a:extLst>
          </p:cNvPr>
          <p:cNvSpPr/>
          <p:nvPr/>
        </p:nvSpPr>
        <p:spPr>
          <a:xfrm>
            <a:off x="10325138" y="3346275"/>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2" name="Oval 51">
            <a:extLst>
              <a:ext uri="{FF2B5EF4-FFF2-40B4-BE49-F238E27FC236}">
                <a16:creationId xmlns:a16="http://schemas.microsoft.com/office/drawing/2014/main" id="{46DC1350-92CC-3947-AA9F-0F04BFA120B9}"/>
              </a:ext>
            </a:extLst>
          </p:cNvPr>
          <p:cNvSpPr/>
          <p:nvPr/>
        </p:nvSpPr>
        <p:spPr>
          <a:xfrm>
            <a:off x="10106811" y="3411031"/>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3" name="Oval 52">
            <a:extLst>
              <a:ext uri="{FF2B5EF4-FFF2-40B4-BE49-F238E27FC236}">
                <a16:creationId xmlns:a16="http://schemas.microsoft.com/office/drawing/2014/main" id="{CD5F62B3-A0B6-194B-AE97-35512B16EC46}"/>
              </a:ext>
            </a:extLst>
          </p:cNvPr>
          <p:cNvSpPr/>
          <p:nvPr/>
        </p:nvSpPr>
        <p:spPr>
          <a:xfrm>
            <a:off x="5975676" y="2567298"/>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4" name="Oval 53">
            <a:extLst>
              <a:ext uri="{FF2B5EF4-FFF2-40B4-BE49-F238E27FC236}">
                <a16:creationId xmlns:a16="http://schemas.microsoft.com/office/drawing/2014/main" id="{90F28FD2-51F9-6D44-8013-168C3DDD1C6C}"/>
              </a:ext>
            </a:extLst>
          </p:cNvPr>
          <p:cNvSpPr/>
          <p:nvPr/>
        </p:nvSpPr>
        <p:spPr>
          <a:xfrm>
            <a:off x="5504917" y="262814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5" name="Oval 54">
            <a:extLst>
              <a:ext uri="{FF2B5EF4-FFF2-40B4-BE49-F238E27FC236}">
                <a16:creationId xmlns:a16="http://schemas.microsoft.com/office/drawing/2014/main" id="{D345E308-AB35-B640-A553-F087C971AB2C}"/>
              </a:ext>
            </a:extLst>
          </p:cNvPr>
          <p:cNvSpPr/>
          <p:nvPr/>
        </p:nvSpPr>
        <p:spPr>
          <a:xfrm>
            <a:off x="5743865" y="3011192"/>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6" name="Oval 55">
            <a:extLst>
              <a:ext uri="{FF2B5EF4-FFF2-40B4-BE49-F238E27FC236}">
                <a16:creationId xmlns:a16="http://schemas.microsoft.com/office/drawing/2014/main" id="{6E9BB76F-EC63-1144-8668-665E132FCFA8}"/>
              </a:ext>
            </a:extLst>
          </p:cNvPr>
          <p:cNvSpPr/>
          <p:nvPr/>
        </p:nvSpPr>
        <p:spPr>
          <a:xfrm>
            <a:off x="5495773" y="2418039"/>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7" name="Oval 56">
            <a:extLst>
              <a:ext uri="{FF2B5EF4-FFF2-40B4-BE49-F238E27FC236}">
                <a16:creationId xmlns:a16="http://schemas.microsoft.com/office/drawing/2014/main" id="{11BBAD51-DC64-A141-9AB7-4701FEC69B29}"/>
              </a:ext>
            </a:extLst>
          </p:cNvPr>
          <p:cNvSpPr/>
          <p:nvPr/>
        </p:nvSpPr>
        <p:spPr>
          <a:xfrm>
            <a:off x="5735724" y="2560040"/>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8" name="Oval 57">
            <a:extLst>
              <a:ext uri="{FF2B5EF4-FFF2-40B4-BE49-F238E27FC236}">
                <a16:creationId xmlns:a16="http://schemas.microsoft.com/office/drawing/2014/main" id="{C800706D-D56B-F749-BF29-CBCC7A90A2D9}"/>
              </a:ext>
            </a:extLst>
          </p:cNvPr>
          <p:cNvSpPr/>
          <p:nvPr/>
        </p:nvSpPr>
        <p:spPr>
          <a:xfrm>
            <a:off x="5632962" y="2804618"/>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59" name="Oval 58">
            <a:extLst>
              <a:ext uri="{FF2B5EF4-FFF2-40B4-BE49-F238E27FC236}">
                <a16:creationId xmlns:a16="http://schemas.microsoft.com/office/drawing/2014/main" id="{DA94ECBC-1CD7-D141-B215-A6AE8BDB01E8}"/>
              </a:ext>
            </a:extLst>
          </p:cNvPr>
          <p:cNvSpPr/>
          <p:nvPr/>
        </p:nvSpPr>
        <p:spPr>
          <a:xfrm>
            <a:off x="5803559" y="2833113"/>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60" name="Oval 59">
            <a:extLst>
              <a:ext uri="{FF2B5EF4-FFF2-40B4-BE49-F238E27FC236}">
                <a16:creationId xmlns:a16="http://schemas.microsoft.com/office/drawing/2014/main" id="{3870E0D3-2C21-3241-BFBE-55A613430E10}"/>
              </a:ext>
            </a:extLst>
          </p:cNvPr>
          <p:cNvSpPr/>
          <p:nvPr/>
        </p:nvSpPr>
        <p:spPr>
          <a:xfrm>
            <a:off x="6410173" y="1711748"/>
            <a:ext cx="229091" cy="229091"/>
          </a:xfrm>
          <a:prstGeom prst="ellipse">
            <a:avLst/>
          </a:prstGeom>
          <a:solidFill>
            <a:srgbClr val="861B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j-lt"/>
            </a:endParaRPr>
          </a:p>
        </p:txBody>
      </p:sp>
      <p:sp>
        <p:nvSpPr>
          <p:cNvPr id="84" name="Slide Number Placeholder 83">
            <a:extLst>
              <a:ext uri="{FF2B5EF4-FFF2-40B4-BE49-F238E27FC236}">
                <a16:creationId xmlns:a16="http://schemas.microsoft.com/office/drawing/2014/main" id="{CDD15E33-C659-1748-A568-B1AE0C67785E}"/>
              </a:ext>
            </a:extLst>
          </p:cNvPr>
          <p:cNvSpPr>
            <a:spLocks noGrp="1"/>
          </p:cNvSpPr>
          <p:nvPr>
            <p:ph type="sldNum" sz="quarter" idx="12"/>
          </p:nvPr>
        </p:nvSpPr>
        <p:spPr/>
        <p:txBody>
          <a:bodyPr/>
          <a:lstStyle/>
          <a:p>
            <a:fld id="{53B6E4E1-C5B5-1E42-A6AB-FF133FBEF417}" type="slidenum">
              <a:rPr lang="en-US" smtClean="0">
                <a:latin typeface="+mj-lt"/>
              </a:rPr>
              <a:t>4</a:t>
            </a:fld>
            <a:endParaRPr lang="en-US">
              <a:latin typeface="+mj-lt"/>
            </a:endParaRPr>
          </a:p>
        </p:txBody>
      </p:sp>
      <p:sp>
        <p:nvSpPr>
          <p:cNvPr id="13" name="TextBox 12">
            <a:extLst>
              <a:ext uri="{FF2B5EF4-FFF2-40B4-BE49-F238E27FC236}">
                <a16:creationId xmlns:a16="http://schemas.microsoft.com/office/drawing/2014/main" id="{F60BA66C-3494-6944-B421-076C762ED3B9}"/>
              </a:ext>
            </a:extLst>
          </p:cNvPr>
          <p:cNvSpPr txBox="1"/>
          <p:nvPr/>
        </p:nvSpPr>
        <p:spPr>
          <a:xfrm>
            <a:off x="186649" y="1123819"/>
            <a:ext cx="5925434" cy="523220"/>
          </a:xfrm>
          <a:prstGeom prst="rect">
            <a:avLst/>
          </a:prstGeom>
          <a:solidFill>
            <a:schemeClr val="bg1"/>
          </a:solidFill>
        </p:spPr>
        <p:txBody>
          <a:bodyPr wrap="square" rtlCol="0">
            <a:spAutoFit/>
          </a:bodyPr>
          <a:lstStyle/>
          <a:p>
            <a:r>
              <a:rPr lang="en-US" sz="2800" dirty="0">
                <a:solidFill>
                  <a:srgbClr val="861B1C"/>
                </a:solidFill>
                <a:latin typeface="+mj-lt"/>
                <a:cs typeface="Gill Sans" panose="020B0502020104020203" pitchFamily="34" charset="-79"/>
              </a:rPr>
              <a:t>Costs O(100) million dollars per year</a:t>
            </a:r>
          </a:p>
        </p:txBody>
      </p:sp>
      <p:sp>
        <p:nvSpPr>
          <p:cNvPr id="15" name="TextBox 14">
            <a:extLst>
              <a:ext uri="{FF2B5EF4-FFF2-40B4-BE49-F238E27FC236}">
                <a16:creationId xmlns:a16="http://schemas.microsoft.com/office/drawing/2014/main" id="{7EAD7783-A09B-9949-BD80-4B6CA8D1296E}"/>
              </a:ext>
            </a:extLst>
          </p:cNvPr>
          <p:cNvSpPr txBox="1"/>
          <p:nvPr/>
        </p:nvSpPr>
        <p:spPr>
          <a:xfrm>
            <a:off x="186649" y="642771"/>
            <a:ext cx="4828154" cy="523220"/>
          </a:xfrm>
          <a:prstGeom prst="rect">
            <a:avLst/>
          </a:prstGeom>
          <a:solidFill>
            <a:schemeClr val="bg1"/>
          </a:solidFill>
        </p:spPr>
        <p:txBody>
          <a:bodyPr wrap="square" rtlCol="0">
            <a:spAutoFit/>
          </a:bodyPr>
          <a:lstStyle/>
          <a:p>
            <a:r>
              <a:rPr lang="en-US" sz="2800" dirty="0">
                <a:solidFill>
                  <a:srgbClr val="861B1C"/>
                </a:solidFill>
                <a:latin typeface="+mj-lt"/>
                <a:cs typeface="Gill Sans" panose="020B0502020104020203" pitchFamily="34" charset="-79"/>
              </a:rPr>
              <a:t>Dedicated Wide Area Network</a:t>
            </a:r>
          </a:p>
        </p:txBody>
      </p:sp>
      <p:sp>
        <p:nvSpPr>
          <p:cNvPr id="61" name="TextBox 60">
            <a:extLst>
              <a:ext uri="{FF2B5EF4-FFF2-40B4-BE49-F238E27FC236}">
                <a16:creationId xmlns:a16="http://schemas.microsoft.com/office/drawing/2014/main" id="{FEC96966-5FDE-4846-8F99-B9C5B89565E3}"/>
              </a:ext>
            </a:extLst>
          </p:cNvPr>
          <p:cNvSpPr txBox="1"/>
          <p:nvPr/>
        </p:nvSpPr>
        <p:spPr>
          <a:xfrm>
            <a:off x="186649" y="168199"/>
            <a:ext cx="3365114" cy="523220"/>
          </a:xfrm>
          <a:prstGeom prst="rect">
            <a:avLst/>
          </a:prstGeom>
          <a:solidFill>
            <a:schemeClr val="bg1"/>
          </a:solidFill>
        </p:spPr>
        <p:txBody>
          <a:bodyPr wrap="square" rtlCol="0">
            <a:spAutoFit/>
          </a:bodyPr>
          <a:lstStyle/>
          <a:p>
            <a:r>
              <a:rPr lang="en-US" sz="2800" dirty="0">
                <a:solidFill>
                  <a:srgbClr val="861B1C"/>
                </a:solidFill>
                <a:latin typeface="+mj-lt"/>
                <a:cs typeface="Gill Sans" panose="020B0502020104020203" pitchFamily="34" charset="-79"/>
              </a:rPr>
              <a:t>200+ datacenters</a:t>
            </a:r>
          </a:p>
        </p:txBody>
      </p:sp>
    </p:spTree>
    <p:extLst>
      <p:ext uri="{BB962C8B-B14F-4D97-AF65-F5344CB8AC3E}">
        <p14:creationId xmlns:p14="http://schemas.microsoft.com/office/powerpoint/2010/main" val="380563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CE27-551E-5C42-A3E3-E9A736F4467C}"/>
              </a:ext>
            </a:extLst>
          </p:cNvPr>
          <p:cNvSpPr>
            <a:spLocks noGrp="1"/>
          </p:cNvSpPr>
          <p:nvPr>
            <p:ph type="ctrTitle"/>
          </p:nvPr>
        </p:nvSpPr>
        <p:spPr>
          <a:xfrm>
            <a:off x="488807" y="1334544"/>
            <a:ext cx="9843913" cy="1823024"/>
          </a:xfrm>
        </p:spPr>
        <p:txBody>
          <a:bodyPr>
            <a:normAutofit fontScale="90000"/>
          </a:bodyPr>
          <a:lstStyle/>
          <a:p>
            <a:pPr algn="l"/>
            <a:r>
              <a:rPr lang="en-US" dirty="0">
                <a:solidFill>
                  <a:srgbClr val="861B1C"/>
                </a:solidFill>
                <a:cs typeface="Gill Sans" panose="020B0502020104020203" pitchFamily="34" charset="-79"/>
              </a:rPr>
              <a:t>Design</a:t>
            </a:r>
            <a:r>
              <a:rPr lang="en-US" dirty="0">
                <a:solidFill>
                  <a:srgbClr val="861B1C"/>
                </a:solidFill>
                <a:cs typeface="Gill Sans Light" panose="020B0302020104020203" pitchFamily="34" charset="-79"/>
              </a:rPr>
              <a:t> and </a:t>
            </a:r>
            <a:r>
              <a:rPr lang="en-US" dirty="0">
                <a:solidFill>
                  <a:srgbClr val="861B1C"/>
                </a:solidFill>
                <a:cs typeface="Gill Sans" panose="020B0502020104020203" pitchFamily="34" charset="-79"/>
              </a:rPr>
              <a:t>operate</a:t>
            </a:r>
            <a:br>
              <a:rPr lang="en-US" dirty="0">
                <a:solidFill>
                  <a:srgbClr val="861B1C"/>
                </a:solidFill>
                <a:cs typeface="Gill Sans" panose="020B0502020104020203" pitchFamily="34" charset="-79"/>
              </a:rPr>
            </a:br>
            <a:r>
              <a:rPr lang="en-US" dirty="0">
                <a:solidFill>
                  <a:srgbClr val="861B1C"/>
                </a:solidFill>
                <a:cs typeface="Gill Sans" panose="020B0502020104020203" pitchFamily="34" charset="-79"/>
              </a:rPr>
              <a:t>efficient</a:t>
            </a:r>
            <a:r>
              <a:rPr lang="en-US" dirty="0">
                <a:solidFill>
                  <a:srgbClr val="861B1C"/>
                </a:solidFill>
                <a:cs typeface="Gill Sans Light" panose="020B0302020104020203" pitchFamily="34" charset="-79"/>
              </a:rPr>
              <a:t> wide-area networks with</a:t>
            </a:r>
            <a:br>
              <a:rPr lang="en-US" dirty="0">
                <a:solidFill>
                  <a:srgbClr val="861B1C"/>
                </a:solidFill>
                <a:cs typeface="Gill Sans Light" panose="020B0302020104020203" pitchFamily="34" charset="-79"/>
              </a:rPr>
            </a:br>
            <a:r>
              <a:rPr lang="en-US" dirty="0">
                <a:solidFill>
                  <a:srgbClr val="861B1C"/>
                </a:solidFill>
                <a:cs typeface="Gill Sans Light" panose="020B0302020104020203" pitchFamily="34" charset="-79"/>
              </a:rPr>
              <a:t>centralized traffic engineering</a:t>
            </a:r>
            <a:endParaRPr lang="en-US" dirty="0">
              <a:cs typeface="Gill Sans" panose="020B0502020104020203" pitchFamily="34" charset="-79"/>
            </a:endParaRPr>
          </a:p>
        </p:txBody>
      </p:sp>
      <p:sp>
        <p:nvSpPr>
          <p:cNvPr id="23" name="Slide Number Placeholder 3">
            <a:extLst>
              <a:ext uri="{FF2B5EF4-FFF2-40B4-BE49-F238E27FC236}">
                <a16:creationId xmlns:a16="http://schemas.microsoft.com/office/drawing/2014/main" id="{1F0C0548-83FF-D640-8C4C-2433E2EFA0ED}"/>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3B6E4E1-C5B5-1E42-A6AB-FF133FBEF417}" type="slidenum">
              <a:rPr kumimoji="0" lang="en-US" sz="1400" b="0" i="0" u="none" strike="noStrike" kern="1200" cap="none" spc="0" normalizeH="0" baseline="0" noProof="0" smtClean="0">
                <a:ln>
                  <a:noFill/>
                </a:ln>
                <a:solidFill>
                  <a:prstClr val="black"/>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black"/>
              </a:solidFill>
              <a:effectLst/>
              <a:uLnTx/>
              <a:uFillTx/>
              <a:latin typeface="+mj-lt"/>
              <a:ea typeface="+mn-ea"/>
              <a:cs typeface="+mn-cs"/>
            </a:endParaRPr>
          </a:p>
        </p:txBody>
      </p:sp>
    </p:spTree>
    <p:extLst>
      <p:ext uri="{BB962C8B-B14F-4D97-AF65-F5344CB8AC3E}">
        <p14:creationId xmlns:p14="http://schemas.microsoft.com/office/powerpoint/2010/main" val="4150099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a:extLst>
              <a:ext uri="{FF2B5EF4-FFF2-40B4-BE49-F238E27FC236}">
                <a16:creationId xmlns:a16="http://schemas.microsoft.com/office/drawing/2014/main" id="{5A361171-8FE5-DF4A-8E39-D0D14961D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0369" y="2826921"/>
            <a:ext cx="5880707" cy="29718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69F9FFA7-A274-4B44-B09B-6C7F510F249C}"/>
              </a:ext>
            </a:extLst>
          </p:cNvPr>
          <p:cNvSpPr txBox="1">
            <a:spLocks/>
          </p:cNvSpPr>
          <p:nvPr/>
        </p:nvSpPr>
        <p:spPr>
          <a:xfrm>
            <a:off x="471554" y="258479"/>
            <a:ext cx="11319953" cy="11137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861B1C"/>
                </a:solidFill>
                <a:cs typeface="Gill Sans" panose="020B0502020104020203" pitchFamily="34" charset="-79"/>
              </a:rPr>
              <a:t>Cloud WAN traffic engineering</a:t>
            </a:r>
            <a:endParaRPr lang="en-US" dirty="0">
              <a:cs typeface="Gill Sans" panose="020B0502020104020203" pitchFamily="34" charset="-79"/>
            </a:endParaRPr>
          </a:p>
        </p:txBody>
      </p:sp>
      <p:grpSp>
        <p:nvGrpSpPr>
          <p:cNvPr id="35" name="Group 34">
            <a:extLst>
              <a:ext uri="{FF2B5EF4-FFF2-40B4-BE49-F238E27FC236}">
                <a16:creationId xmlns:a16="http://schemas.microsoft.com/office/drawing/2014/main" id="{39E8B93E-29C0-B340-B6F6-80F4138B6169}"/>
              </a:ext>
            </a:extLst>
          </p:cNvPr>
          <p:cNvGrpSpPr/>
          <p:nvPr/>
        </p:nvGrpSpPr>
        <p:grpSpPr>
          <a:xfrm>
            <a:off x="6933169" y="1653851"/>
            <a:ext cx="3119677" cy="837140"/>
            <a:chOff x="6877763" y="1967015"/>
            <a:chExt cx="3119677" cy="837140"/>
          </a:xfrm>
        </p:grpSpPr>
        <p:pic>
          <p:nvPicPr>
            <p:cNvPr id="36" name="Picture 42" descr="Engine, optimization, search, seo icon">
              <a:extLst>
                <a:ext uri="{FF2B5EF4-FFF2-40B4-BE49-F238E27FC236}">
                  <a16:creationId xmlns:a16="http://schemas.microsoft.com/office/drawing/2014/main" id="{FF077FAF-BEE4-DD43-81D4-CE3E76C45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763" y="1967015"/>
              <a:ext cx="837140" cy="83714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E6384551-4563-DF44-8E17-B846ADD38BD5}"/>
                </a:ext>
              </a:extLst>
            </p:cNvPr>
            <p:cNvSpPr/>
            <p:nvPr/>
          </p:nvSpPr>
          <p:spPr>
            <a:xfrm>
              <a:off x="7715417" y="2066483"/>
              <a:ext cx="2282023" cy="69250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2800" dirty="0">
                  <a:latin typeface="+mj-lt"/>
                  <a:cs typeface="Gill Sans" panose="020B0502020104020203" pitchFamily="34" charset="-79"/>
                </a:rPr>
                <a:t>TE Controller</a:t>
              </a:r>
            </a:p>
          </p:txBody>
        </p:sp>
      </p:grpSp>
      <p:sp>
        <p:nvSpPr>
          <p:cNvPr id="37" name="Freeform 36">
            <a:extLst>
              <a:ext uri="{FF2B5EF4-FFF2-40B4-BE49-F238E27FC236}">
                <a16:creationId xmlns:a16="http://schemas.microsoft.com/office/drawing/2014/main" id="{AC36F98C-D62D-7E44-BF0B-C13253B66994}"/>
              </a:ext>
            </a:extLst>
          </p:cNvPr>
          <p:cNvSpPr/>
          <p:nvPr/>
        </p:nvSpPr>
        <p:spPr>
          <a:xfrm>
            <a:off x="7567773" y="2456495"/>
            <a:ext cx="1145538" cy="1113740"/>
          </a:xfrm>
          <a:custGeom>
            <a:avLst/>
            <a:gdLst>
              <a:gd name="connsiteX0" fmla="*/ 1970689 w 1970689"/>
              <a:gd name="connsiteY0" fmla="*/ 0 h 867352"/>
              <a:gd name="connsiteX1" fmla="*/ 1245476 w 1970689"/>
              <a:gd name="connsiteY1" fmla="*/ 725213 h 867352"/>
              <a:gd name="connsiteX2" fmla="*/ 0 w 1970689"/>
              <a:gd name="connsiteY2" fmla="*/ 867103 h 867352"/>
            </a:gdLst>
            <a:ahLst/>
            <a:cxnLst>
              <a:cxn ang="0">
                <a:pos x="connsiteX0" y="connsiteY0"/>
              </a:cxn>
              <a:cxn ang="0">
                <a:pos x="connsiteX1" y="connsiteY1"/>
              </a:cxn>
              <a:cxn ang="0">
                <a:pos x="connsiteX2" y="connsiteY2"/>
              </a:cxn>
            </a:cxnLst>
            <a:rect l="l" t="t" r="r" b="b"/>
            <a:pathLst>
              <a:path w="1970689" h="867352">
                <a:moveTo>
                  <a:pt x="1970689" y="0"/>
                </a:moveTo>
                <a:cubicBezTo>
                  <a:pt x="1772306" y="290348"/>
                  <a:pt x="1573924" y="580696"/>
                  <a:pt x="1245476" y="725213"/>
                </a:cubicBezTo>
                <a:cubicBezTo>
                  <a:pt x="917028" y="869730"/>
                  <a:pt x="458514" y="868416"/>
                  <a:pt x="0" y="867103"/>
                </a:cubicBezTo>
              </a:path>
            </a:pathLst>
          </a:custGeom>
          <a:ln w="38100">
            <a:solidFill>
              <a:schemeClr val="tx1"/>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38" name="Freeform 37">
            <a:extLst>
              <a:ext uri="{FF2B5EF4-FFF2-40B4-BE49-F238E27FC236}">
                <a16:creationId xmlns:a16="http://schemas.microsoft.com/office/drawing/2014/main" id="{8CB4DB2A-6926-224B-BC6F-F53332EF4AE0}"/>
              </a:ext>
            </a:extLst>
          </p:cNvPr>
          <p:cNvSpPr/>
          <p:nvPr/>
        </p:nvSpPr>
        <p:spPr>
          <a:xfrm>
            <a:off x="8650575" y="2481480"/>
            <a:ext cx="383737" cy="1308385"/>
          </a:xfrm>
          <a:custGeom>
            <a:avLst/>
            <a:gdLst>
              <a:gd name="connsiteX0" fmla="*/ 409903 w 409903"/>
              <a:gd name="connsiteY0" fmla="*/ 0 h 1860331"/>
              <a:gd name="connsiteX1" fmla="*/ 331075 w 409903"/>
              <a:gd name="connsiteY1" fmla="*/ 993228 h 1860331"/>
              <a:gd name="connsiteX2" fmla="*/ 0 w 409903"/>
              <a:gd name="connsiteY2" fmla="*/ 1860331 h 1860331"/>
            </a:gdLst>
            <a:ahLst/>
            <a:cxnLst>
              <a:cxn ang="0">
                <a:pos x="connsiteX0" y="connsiteY0"/>
              </a:cxn>
              <a:cxn ang="0">
                <a:pos x="connsiteX1" y="connsiteY1"/>
              </a:cxn>
              <a:cxn ang="0">
                <a:pos x="connsiteX2" y="connsiteY2"/>
              </a:cxn>
            </a:cxnLst>
            <a:rect l="l" t="t" r="r" b="b"/>
            <a:pathLst>
              <a:path w="409903" h="1860331">
                <a:moveTo>
                  <a:pt x="409903" y="0"/>
                </a:moveTo>
                <a:cubicBezTo>
                  <a:pt x="404647" y="341586"/>
                  <a:pt x="399392" y="683173"/>
                  <a:pt x="331075" y="993228"/>
                </a:cubicBezTo>
                <a:cubicBezTo>
                  <a:pt x="262758" y="1303283"/>
                  <a:pt x="131379" y="1581807"/>
                  <a:pt x="0" y="1860331"/>
                </a:cubicBezTo>
              </a:path>
            </a:pathLst>
          </a:custGeom>
          <a:ln w="38100">
            <a:solidFill>
              <a:schemeClr val="tx1"/>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Freeform 38">
            <a:extLst>
              <a:ext uri="{FF2B5EF4-FFF2-40B4-BE49-F238E27FC236}">
                <a16:creationId xmlns:a16="http://schemas.microsoft.com/office/drawing/2014/main" id="{9A555EDF-4A81-0A4B-807F-ABABE7E48368}"/>
              </a:ext>
            </a:extLst>
          </p:cNvPr>
          <p:cNvSpPr/>
          <p:nvPr/>
        </p:nvSpPr>
        <p:spPr>
          <a:xfrm>
            <a:off x="9272576" y="2456494"/>
            <a:ext cx="383736" cy="1113739"/>
          </a:xfrm>
          <a:custGeom>
            <a:avLst/>
            <a:gdLst>
              <a:gd name="connsiteX0" fmla="*/ 0 w 1087821"/>
              <a:gd name="connsiteY0" fmla="*/ 0 h 1135117"/>
              <a:gd name="connsiteX1" fmla="*/ 252248 w 1087821"/>
              <a:gd name="connsiteY1" fmla="*/ 851337 h 1135117"/>
              <a:gd name="connsiteX2" fmla="*/ 1087821 w 1087821"/>
              <a:gd name="connsiteY2" fmla="*/ 1135117 h 1135117"/>
            </a:gdLst>
            <a:ahLst/>
            <a:cxnLst>
              <a:cxn ang="0">
                <a:pos x="connsiteX0" y="connsiteY0"/>
              </a:cxn>
              <a:cxn ang="0">
                <a:pos x="connsiteX1" y="connsiteY1"/>
              </a:cxn>
              <a:cxn ang="0">
                <a:pos x="connsiteX2" y="connsiteY2"/>
              </a:cxn>
            </a:cxnLst>
            <a:rect l="l" t="t" r="r" b="b"/>
            <a:pathLst>
              <a:path w="1087821" h="1135117">
                <a:moveTo>
                  <a:pt x="0" y="0"/>
                </a:moveTo>
                <a:cubicBezTo>
                  <a:pt x="35472" y="331075"/>
                  <a:pt x="70945" y="662151"/>
                  <a:pt x="252248" y="851337"/>
                </a:cubicBezTo>
                <a:cubicBezTo>
                  <a:pt x="433551" y="1040523"/>
                  <a:pt x="760686" y="1087820"/>
                  <a:pt x="1087821" y="1135117"/>
                </a:cubicBezTo>
              </a:path>
            </a:pathLst>
          </a:custGeom>
          <a:ln w="38100">
            <a:solidFill>
              <a:schemeClr val="tx1"/>
            </a:solidFill>
            <a:prstDash val="dash"/>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1" name="Subtitle 2">
            <a:extLst>
              <a:ext uri="{FF2B5EF4-FFF2-40B4-BE49-F238E27FC236}">
                <a16:creationId xmlns:a16="http://schemas.microsoft.com/office/drawing/2014/main" id="{C3D94E8E-5813-1348-8786-0F2A98FBA166}"/>
              </a:ext>
            </a:extLst>
          </p:cNvPr>
          <p:cNvSpPr txBox="1">
            <a:spLocks/>
          </p:cNvSpPr>
          <p:nvPr/>
        </p:nvSpPr>
        <p:spPr>
          <a:xfrm>
            <a:off x="161794" y="6175216"/>
            <a:ext cx="8551517" cy="4462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solidFill>
                  <a:schemeClr val="tx1">
                    <a:lumMod val="50000"/>
                    <a:lumOff val="50000"/>
                  </a:schemeClr>
                </a:solidFill>
                <a:latin typeface="+mj-lt"/>
                <a:cs typeface="Gill Sans Light" panose="020B0302020104020203" pitchFamily="34" charset="-79"/>
              </a:rPr>
              <a:t>* SWAN [SIGCOMM 2013], B4 [SIGCOMM 2013]</a:t>
            </a:r>
          </a:p>
        </p:txBody>
      </p:sp>
      <p:sp>
        <p:nvSpPr>
          <p:cNvPr id="54" name="Slide Number Placeholder 3">
            <a:extLst>
              <a:ext uri="{FF2B5EF4-FFF2-40B4-BE49-F238E27FC236}">
                <a16:creationId xmlns:a16="http://schemas.microsoft.com/office/drawing/2014/main" id="{1019D949-9753-104F-A29C-F73320427892}"/>
              </a:ext>
            </a:extLst>
          </p:cNvPr>
          <p:cNvSpPr txBox="1">
            <a:spLocks/>
          </p:cNvSpPr>
          <p:nvPr/>
        </p:nvSpPr>
        <p:spPr>
          <a:xfrm>
            <a:off x="9030873"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B6E4E1-C5B5-1E42-A6AB-FF133FBEF417}" type="slidenum">
              <a:rPr lang="en-US" sz="1400" smtClean="0">
                <a:solidFill>
                  <a:schemeClr val="tx1"/>
                </a:solidFill>
              </a:rPr>
              <a:pPr/>
              <a:t>6</a:t>
            </a:fld>
            <a:endParaRPr lang="en-US" sz="1400">
              <a:solidFill>
                <a:schemeClr val="tx1"/>
              </a:solidFill>
            </a:endParaRPr>
          </a:p>
        </p:txBody>
      </p:sp>
      <p:sp>
        <p:nvSpPr>
          <p:cNvPr id="43" name="Content Placeholder 2">
            <a:extLst>
              <a:ext uri="{FF2B5EF4-FFF2-40B4-BE49-F238E27FC236}">
                <a16:creationId xmlns:a16="http://schemas.microsoft.com/office/drawing/2014/main" id="{66E6FB9B-5032-8045-AF98-C17B2F5A1ECD}"/>
              </a:ext>
            </a:extLst>
          </p:cNvPr>
          <p:cNvSpPr txBox="1">
            <a:spLocks/>
          </p:cNvSpPr>
          <p:nvPr/>
        </p:nvSpPr>
        <p:spPr>
          <a:xfrm>
            <a:off x="307262" y="1909508"/>
            <a:ext cx="5767205" cy="40460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latin typeface="+mj-lt"/>
                <a:cs typeface="Gill Sans" panose="020B0502020104020203" pitchFamily="34" charset="-79"/>
              </a:rPr>
              <a:t>Allocate network traffic to achieve </a:t>
            </a:r>
            <a:r>
              <a:rPr lang="en-US" sz="2800" i="1" dirty="0">
                <a:latin typeface="+mj-lt"/>
                <a:cs typeface="Gill Sans" panose="020B0502020104020203" pitchFamily="34" charset="-79"/>
              </a:rPr>
              <a:t>optimal</a:t>
            </a:r>
            <a:r>
              <a:rPr lang="en-US" sz="2800" dirty="0">
                <a:latin typeface="+mj-lt"/>
                <a:cs typeface="Gill Sans" panose="020B0502020104020203" pitchFamily="34" charset="-79"/>
              </a:rPr>
              <a:t> flow, latency etc.</a:t>
            </a:r>
          </a:p>
          <a:p>
            <a:pPr marL="342900" indent="-342900" algn="l">
              <a:buFont typeface="Arial" panose="020B0604020202020204" pitchFamily="34" charset="0"/>
              <a:buChar char="•"/>
            </a:pPr>
            <a:endParaRPr lang="en-US" sz="2800" dirty="0">
              <a:latin typeface="+mj-lt"/>
              <a:cs typeface="Gill Sans" panose="020B0502020104020203" pitchFamily="34" charset="-79"/>
            </a:endParaRPr>
          </a:p>
          <a:p>
            <a:pPr marL="342900" indent="-342900" algn="l">
              <a:buFont typeface="Arial" panose="020B0604020202020204" pitchFamily="34" charset="0"/>
              <a:buChar char="•"/>
            </a:pPr>
            <a:r>
              <a:rPr lang="en-US" sz="2800" dirty="0">
                <a:latin typeface="+mj-lt"/>
                <a:cs typeface="Gill Sans" panose="020B0502020104020203" pitchFamily="34" charset="-79"/>
              </a:rPr>
              <a:t>Centralized traffic engineering*</a:t>
            </a:r>
            <a:br>
              <a:rPr lang="en-US" sz="2800" dirty="0">
                <a:latin typeface="+mj-lt"/>
                <a:cs typeface="Gill Sans" panose="020B0502020104020203" pitchFamily="34" charset="-79"/>
              </a:rPr>
            </a:br>
            <a:endParaRPr lang="en-US" sz="2800" dirty="0">
              <a:latin typeface="+mj-lt"/>
              <a:cs typeface="Gill Sans" panose="020B0502020104020203" pitchFamily="34" charset="-79"/>
            </a:endParaRPr>
          </a:p>
          <a:p>
            <a:pPr marL="342900" indent="-342900" algn="l">
              <a:buFont typeface="Arial" panose="020B0604020202020204" pitchFamily="34" charset="0"/>
              <a:buChar char="•"/>
            </a:pPr>
            <a:r>
              <a:rPr lang="en-US" sz="2800" dirty="0">
                <a:latin typeface="+mj-lt"/>
                <a:cs typeface="Gill Sans" panose="020B0502020104020203" pitchFamily="34" charset="-79"/>
              </a:rPr>
              <a:t>Controller periodically computes traffic allocations between datacenters</a:t>
            </a:r>
            <a:br>
              <a:rPr lang="en-US" sz="2800" dirty="0">
                <a:latin typeface="+mj-lt"/>
                <a:cs typeface="Gill Sans" panose="020B0502020104020203" pitchFamily="34" charset="-79"/>
              </a:rPr>
            </a:br>
            <a:endParaRPr lang="en-US" sz="2800" dirty="0">
              <a:latin typeface="+mj-lt"/>
              <a:cs typeface="Gill Sans" panose="020B0502020104020203" pitchFamily="34" charset="-79"/>
            </a:endParaRPr>
          </a:p>
        </p:txBody>
      </p:sp>
    </p:spTree>
    <p:extLst>
      <p:ext uri="{BB962C8B-B14F-4D97-AF65-F5344CB8AC3E}">
        <p14:creationId xmlns:p14="http://schemas.microsoft.com/office/powerpoint/2010/main" val="345218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44BE-3123-4BAC-9256-3B7D7812F095}"/>
              </a:ext>
            </a:extLst>
          </p:cNvPr>
          <p:cNvSpPr txBox="1">
            <a:spLocks/>
          </p:cNvSpPr>
          <p:nvPr/>
        </p:nvSpPr>
        <p:spPr>
          <a:xfrm>
            <a:off x="320633" y="0"/>
            <a:ext cx="11319953" cy="111374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861B1C"/>
                </a:solidFill>
                <a:cs typeface="Gill Sans" panose="020B0502020104020203" pitchFamily="34" charset="-79"/>
              </a:rPr>
              <a:t>Cloud traffic engineering research</a:t>
            </a:r>
            <a:endParaRPr lang="en-US" dirty="0">
              <a:cs typeface="Gill Sans" panose="020B0502020104020203" pitchFamily="34" charset="-79"/>
            </a:endParaRPr>
          </a:p>
        </p:txBody>
      </p:sp>
      <p:grpSp>
        <p:nvGrpSpPr>
          <p:cNvPr id="39" name="Group 38">
            <a:extLst>
              <a:ext uri="{FF2B5EF4-FFF2-40B4-BE49-F238E27FC236}">
                <a16:creationId xmlns:a16="http://schemas.microsoft.com/office/drawing/2014/main" id="{0654D39B-3178-F54D-AB41-01A78C67A243}"/>
              </a:ext>
            </a:extLst>
          </p:cNvPr>
          <p:cNvGrpSpPr/>
          <p:nvPr/>
        </p:nvGrpSpPr>
        <p:grpSpPr>
          <a:xfrm rot="5400000">
            <a:off x="-1356994" y="3599136"/>
            <a:ext cx="5494869" cy="368616"/>
            <a:chOff x="829609" y="4183698"/>
            <a:chExt cx="5494869" cy="368616"/>
          </a:xfrm>
        </p:grpSpPr>
        <p:cxnSp>
          <p:nvCxnSpPr>
            <p:cNvPr id="40" name="Straight Arrow Connector 39">
              <a:extLst>
                <a:ext uri="{FF2B5EF4-FFF2-40B4-BE49-F238E27FC236}">
                  <a16:creationId xmlns:a16="http://schemas.microsoft.com/office/drawing/2014/main" id="{192F49BE-F39B-4A4F-A04B-64135A0CCE34}"/>
                </a:ext>
              </a:extLst>
            </p:cNvPr>
            <p:cNvCxnSpPr>
              <a:cxnSpLocks/>
            </p:cNvCxnSpPr>
            <p:nvPr/>
          </p:nvCxnSpPr>
          <p:spPr>
            <a:xfrm rot="16200000">
              <a:off x="3577044" y="1620571"/>
              <a:ext cx="0" cy="54948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A943DA-ADCD-B149-AC13-EDA4F798E777}"/>
                </a:ext>
              </a:extLst>
            </p:cNvPr>
            <p:cNvCxnSpPr>
              <a:cxnSpLocks/>
            </p:cNvCxnSpPr>
            <p:nvPr/>
          </p:nvCxnSpPr>
          <p:spPr>
            <a:xfrm rot="16200000" flipV="1">
              <a:off x="884660" y="4368005"/>
              <a:ext cx="368616" cy="2"/>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42CDE13-4F94-C34E-8CDD-6515D58ADF44}"/>
                </a:ext>
              </a:extLst>
            </p:cNvPr>
            <p:cNvCxnSpPr/>
            <p:nvPr/>
          </p:nvCxnSpPr>
          <p:spPr>
            <a:xfrm>
              <a:off x="1572058" y="4193160"/>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1894602-A3CC-874B-B234-782B2BC3823C}"/>
                </a:ext>
              </a:extLst>
            </p:cNvPr>
            <p:cNvCxnSpPr>
              <a:cxnSpLocks/>
            </p:cNvCxnSpPr>
            <p:nvPr/>
          </p:nvCxnSpPr>
          <p:spPr>
            <a:xfrm>
              <a:off x="2401233" y="4183698"/>
              <a:ext cx="0" cy="346229"/>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TextBox 52">
            <a:extLst>
              <a:ext uri="{FF2B5EF4-FFF2-40B4-BE49-F238E27FC236}">
                <a16:creationId xmlns:a16="http://schemas.microsoft.com/office/drawing/2014/main" id="{89CEB218-C6AC-AF48-959B-EBB684A052F8}"/>
              </a:ext>
            </a:extLst>
          </p:cNvPr>
          <p:cNvSpPr txBox="1"/>
          <p:nvPr/>
        </p:nvSpPr>
        <p:spPr>
          <a:xfrm>
            <a:off x="269896" y="1036010"/>
            <a:ext cx="800219" cy="461665"/>
          </a:xfrm>
          <a:prstGeom prst="rect">
            <a:avLst/>
          </a:prstGeom>
          <a:noFill/>
        </p:spPr>
        <p:txBody>
          <a:bodyPr wrap="none" rtlCol="0">
            <a:spAutoFit/>
          </a:bodyPr>
          <a:lstStyle/>
          <a:p>
            <a:r>
              <a:rPr lang="en-US" sz="2400" dirty="0">
                <a:latin typeface="+mj-lt"/>
                <a:cs typeface="Gill Sans" panose="020B0502020104020203" pitchFamily="34" charset="-79"/>
              </a:rPr>
              <a:t>2013</a:t>
            </a:r>
          </a:p>
        </p:txBody>
      </p:sp>
      <p:sp>
        <p:nvSpPr>
          <p:cNvPr id="54" name="TextBox 53">
            <a:extLst>
              <a:ext uri="{FF2B5EF4-FFF2-40B4-BE49-F238E27FC236}">
                <a16:creationId xmlns:a16="http://schemas.microsoft.com/office/drawing/2014/main" id="{7E6B284C-13EA-CF41-B8CF-80E9786233F2}"/>
              </a:ext>
            </a:extLst>
          </p:cNvPr>
          <p:cNvSpPr txBox="1"/>
          <p:nvPr/>
        </p:nvSpPr>
        <p:spPr>
          <a:xfrm>
            <a:off x="1706183" y="1044534"/>
            <a:ext cx="1884285"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SWAN, B4 </a:t>
            </a:r>
          </a:p>
        </p:txBody>
      </p:sp>
      <p:sp>
        <p:nvSpPr>
          <p:cNvPr id="55" name="TextBox 54">
            <a:extLst>
              <a:ext uri="{FF2B5EF4-FFF2-40B4-BE49-F238E27FC236}">
                <a16:creationId xmlns:a16="http://schemas.microsoft.com/office/drawing/2014/main" id="{88776F17-28FE-C548-876A-942EF127062A}"/>
              </a:ext>
            </a:extLst>
          </p:cNvPr>
          <p:cNvSpPr txBox="1"/>
          <p:nvPr/>
        </p:nvSpPr>
        <p:spPr>
          <a:xfrm>
            <a:off x="1704351" y="1512711"/>
            <a:ext cx="1884285"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FFC</a:t>
            </a:r>
            <a:br>
              <a:rPr lang="en-US" sz="2400" b="1" dirty="0">
                <a:solidFill>
                  <a:schemeClr val="tx1">
                    <a:lumMod val="50000"/>
                    <a:lumOff val="50000"/>
                  </a:schemeClr>
                </a:solidFill>
                <a:latin typeface="+mj-lt"/>
                <a:cs typeface="Gill Sans Light" panose="020B0302020104020203" pitchFamily="34" charset="-79"/>
              </a:rPr>
            </a:br>
            <a:r>
              <a:rPr lang="en-US" sz="2400" b="1" dirty="0">
                <a:solidFill>
                  <a:schemeClr val="tx1">
                    <a:lumMod val="50000"/>
                    <a:lumOff val="50000"/>
                  </a:schemeClr>
                </a:solidFill>
                <a:latin typeface="+mj-lt"/>
                <a:cs typeface="Gill Sans Light" panose="020B0302020104020203" pitchFamily="34" charset="-79"/>
              </a:rPr>
              <a:t>Tempus</a:t>
            </a:r>
          </a:p>
        </p:txBody>
      </p:sp>
      <p:sp>
        <p:nvSpPr>
          <p:cNvPr id="56" name="TextBox 55">
            <a:extLst>
              <a:ext uri="{FF2B5EF4-FFF2-40B4-BE49-F238E27FC236}">
                <a16:creationId xmlns:a16="http://schemas.microsoft.com/office/drawing/2014/main" id="{813C0739-5543-C543-BAE9-6A4A1D8A1CA5}"/>
              </a:ext>
            </a:extLst>
          </p:cNvPr>
          <p:cNvSpPr txBox="1"/>
          <p:nvPr/>
        </p:nvSpPr>
        <p:spPr>
          <a:xfrm>
            <a:off x="269896" y="1528100"/>
            <a:ext cx="806631" cy="461665"/>
          </a:xfrm>
          <a:prstGeom prst="rect">
            <a:avLst/>
          </a:prstGeom>
          <a:noFill/>
        </p:spPr>
        <p:txBody>
          <a:bodyPr wrap="none" rtlCol="0">
            <a:spAutoFit/>
          </a:bodyPr>
          <a:lstStyle/>
          <a:p>
            <a:r>
              <a:rPr lang="en-US" sz="2400" dirty="0">
                <a:latin typeface="+mj-lt"/>
                <a:cs typeface="Gill Sans" panose="020B0502020104020203" pitchFamily="34" charset="-79"/>
              </a:rPr>
              <a:t>2014</a:t>
            </a:r>
          </a:p>
        </p:txBody>
      </p:sp>
      <p:sp>
        <p:nvSpPr>
          <p:cNvPr id="57" name="TextBox 56">
            <a:extLst>
              <a:ext uri="{FF2B5EF4-FFF2-40B4-BE49-F238E27FC236}">
                <a16:creationId xmlns:a16="http://schemas.microsoft.com/office/drawing/2014/main" id="{887B3AF4-B382-3540-BCA0-4A72FF1F56AC}"/>
              </a:ext>
            </a:extLst>
          </p:cNvPr>
          <p:cNvSpPr txBox="1"/>
          <p:nvPr/>
        </p:nvSpPr>
        <p:spPr>
          <a:xfrm>
            <a:off x="278326" y="2367089"/>
            <a:ext cx="806631" cy="461665"/>
          </a:xfrm>
          <a:prstGeom prst="rect">
            <a:avLst/>
          </a:prstGeom>
          <a:noFill/>
        </p:spPr>
        <p:txBody>
          <a:bodyPr wrap="none" rtlCol="0">
            <a:spAutoFit/>
          </a:bodyPr>
          <a:lstStyle/>
          <a:p>
            <a:r>
              <a:rPr lang="en-US" sz="2400" dirty="0">
                <a:latin typeface="+mj-lt"/>
                <a:cs typeface="Gill Sans" panose="020B0502020104020203" pitchFamily="34" charset="-79"/>
              </a:rPr>
              <a:t>2016</a:t>
            </a:r>
          </a:p>
        </p:txBody>
      </p:sp>
      <p:sp>
        <p:nvSpPr>
          <p:cNvPr id="58" name="TextBox 57">
            <a:extLst>
              <a:ext uri="{FF2B5EF4-FFF2-40B4-BE49-F238E27FC236}">
                <a16:creationId xmlns:a16="http://schemas.microsoft.com/office/drawing/2014/main" id="{651705DF-9E26-4F46-9CB4-8CE6D3AAF050}"/>
              </a:ext>
            </a:extLst>
          </p:cNvPr>
          <p:cNvSpPr txBox="1"/>
          <p:nvPr/>
        </p:nvSpPr>
        <p:spPr>
          <a:xfrm>
            <a:off x="278326" y="2842468"/>
            <a:ext cx="806631" cy="461665"/>
          </a:xfrm>
          <a:prstGeom prst="rect">
            <a:avLst/>
          </a:prstGeom>
          <a:noFill/>
        </p:spPr>
        <p:txBody>
          <a:bodyPr wrap="none" rtlCol="0">
            <a:spAutoFit/>
          </a:bodyPr>
          <a:lstStyle/>
          <a:p>
            <a:r>
              <a:rPr lang="en-US" sz="2400" dirty="0">
                <a:latin typeface="+mj-lt"/>
                <a:cs typeface="Gill Sans" panose="020B0502020104020203" pitchFamily="34" charset="-79"/>
              </a:rPr>
              <a:t>2017</a:t>
            </a:r>
          </a:p>
        </p:txBody>
      </p:sp>
      <p:sp>
        <p:nvSpPr>
          <p:cNvPr id="59" name="TextBox 58">
            <a:extLst>
              <a:ext uri="{FF2B5EF4-FFF2-40B4-BE49-F238E27FC236}">
                <a16:creationId xmlns:a16="http://schemas.microsoft.com/office/drawing/2014/main" id="{FE68BEB8-AEC4-324C-A7DE-3F1CF2A7EE7D}"/>
              </a:ext>
            </a:extLst>
          </p:cNvPr>
          <p:cNvSpPr txBox="1"/>
          <p:nvPr/>
        </p:nvSpPr>
        <p:spPr>
          <a:xfrm>
            <a:off x="1704351" y="2381748"/>
            <a:ext cx="2645921"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OWAN, Pretium</a:t>
            </a:r>
          </a:p>
        </p:txBody>
      </p:sp>
      <p:sp>
        <p:nvSpPr>
          <p:cNvPr id="60" name="TextBox 59">
            <a:extLst>
              <a:ext uri="{FF2B5EF4-FFF2-40B4-BE49-F238E27FC236}">
                <a16:creationId xmlns:a16="http://schemas.microsoft.com/office/drawing/2014/main" id="{6068C7C3-6E2A-4F4D-84AA-62B61B3488B7}"/>
              </a:ext>
            </a:extLst>
          </p:cNvPr>
          <p:cNvSpPr txBox="1"/>
          <p:nvPr/>
        </p:nvSpPr>
        <p:spPr>
          <a:xfrm>
            <a:off x="1704351" y="2908807"/>
            <a:ext cx="3191708"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Espresso</a:t>
            </a:r>
            <a:br>
              <a:rPr lang="en-US" sz="2400" b="1" dirty="0">
                <a:solidFill>
                  <a:schemeClr val="tx1">
                    <a:lumMod val="50000"/>
                    <a:lumOff val="50000"/>
                  </a:schemeClr>
                </a:solidFill>
                <a:latin typeface="+mj-lt"/>
                <a:cs typeface="Gill Sans Light" panose="020B0302020104020203" pitchFamily="34" charset="-79"/>
              </a:rPr>
            </a:br>
            <a:r>
              <a:rPr lang="en-US" sz="2400" b="1" dirty="0" err="1">
                <a:solidFill>
                  <a:schemeClr val="tx1">
                    <a:lumMod val="50000"/>
                    <a:lumOff val="50000"/>
                  </a:schemeClr>
                </a:solidFill>
                <a:latin typeface="+mj-lt"/>
                <a:cs typeface="Gill Sans Light" panose="020B0302020104020203" pitchFamily="34" charset="-79"/>
              </a:rPr>
              <a:t>EdgeFabric</a:t>
            </a:r>
            <a:endParaRPr lang="en-US" sz="2400" b="1" dirty="0">
              <a:solidFill>
                <a:schemeClr val="tx1">
                  <a:lumMod val="50000"/>
                  <a:lumOff val="50000"/>
                </a:schemeClr>
              </a:solidFill>
              <a:latin typeface="+mj-lt"/>
              <a:cs typeface="Gill Sans Light" panose="020B0302020104020203" pitchFamily="34" charset="-79"/>
            </a:endParaRPr>
          </a:p>
        </p:txBody>
      </p:sp>
      <p:sp>
        <p:nvSpPr>
          <p:cNvPr id="61" name="TextBox 60">
            <a:extLst>
              <a:ext uri="{FF2B5EF4-FFF2-40B4-BE49-F238E27FC236}">
                <a16:creationId xmlns:a16="http://schemas.microsoft.com/office/drawing/2014/main" id="{FF2F0565-D5B2-A84B-A868-D776593A0FB4}"/>
              </a:ext>
            </a:extLst>
          </p:cNvPr>
          <p:cNvSpPr txBox="1"/>
          <p:nvPr/>
        </p:nvSpPr>
        <p:spPr>
          <a:xfrm>
            <a:off x="277541" y="3802370"/>
            <a:ext cx="806631" cy="461665"/>
          </a:xfrm>
          <a:prstGeom prst="rect">
            <a:avLst/>
          </a:prstGeom>
          <a:noFill/>
        </p:spPr>
        <p:txBody>
          <a:bodyPr wrap="none" rtlCol="0">
            <a:spAutoFit/>
          </a:bodyPr>
          <a:lstStyle/>
          <a:p>
            <a:r>
              <a:rPr lang="en-US" sz="2400" dirty="0">
                <a:latin typeface="+mj-lt"/>
                <a:cs typeface="Gill Sans" panose="020B0502020104020203" pitchFamily="34" charset="-79"/>
              </a:rPr>
              <a:t>2018</a:t>
            </a:r>
          </a:p>
        </p:txBody>
      </p:sp>
      <p:sp>
        <p:nvSpPr>
          <p:cNvPr id="62" name="TextBox 61">
            <a:extLst>
              <a:ext uri="{FF2B5EF4-FFF2-40B4-BE49-F238E27FC236}">
                <a16:creationId xmlns:a16="http://schemas.microsoft.com/office/drawing/2014/main" id="{B38DB6E4-3B59-A743-B5E2-0639177EDC2E}"/>
              </a:ext>
            </a:extLst>
          </p:cNvPr>
          <p:cNvSpPr txBox="1"/>
          <p:nvPr/>
        </p:nvSpPr>
        <p:spPr>
          <a:xfrm>
            <a:off x="263483" y="4743677"/>
            <a:ext cx="806631" cy="461665"/>
          </a:xfrm>
          <a:prstGeom prst="rect">
            <a:avLst/>
          </a:prstGeom>
          <a:noFill/>
        </p:spPr>
        <p:txBody>
          <a:bodyPr wrap="none" rtlCol="0">
            <a:spAutoFit/>
          </a:bodyPr>
          <a:lstStyle/>
          <a:p>
            <a:r>
              <a:rPr lang="en-US" sz="2400" dirty="0">
                <a:latin typeface="+mj-lt"/>
                <a:cs typeface="Gill Sans" panose="020B0502020104020203" pitchFamily="34" charset="-79"/>
              </a:rPr>
              <a:t>2019</a:t>
            </a:r>
          </a:p>
        </p:txBody>
      </p:sp>
      <p:sp>
        <p:nvSpPr>
          <p:cNvPr id="63" name="TextBox 62">
            <a:extLst>
              <a:ext uri="{FF2B5EF4-FFF2-40B4-BE49-F238E27FC236}">
                <a16:creationId xmlns:a16="http://schemas.microsoft.com/office/drawing/2014/main" id="{1C64DB46-8D79-714F-8A02-C8B8C836D313}"/>
              </a:ext>
            </a:extLst>
          </p:cNvPr>
          <p:cNvSpPr txBox="1"/>
          <p:nvPr/>
        </p:nvSpPr>
        <p:spPr>
          <a:xfrm>
            <a:off x="263483" y="5132206"/>
            <a:ext cx="806631" cy="461665"/>
          </a:xfrm>
          <a:prstGeom prst="rect">
            <a:avLst/>
          </a:prstGeom>
          <a:noFill/>
        </p:spPr>
        <p:txBody>
          <a:bodyPr wrap="none" rtlCol="0">
            <a:spAutoFit/>
          </a:bodyPr>
          <a:lstStyle/>
          <a:p>
            <a:r>
              <a:rPr lang="en-US" sz="2400" dirty="0">
                <a:latin typeface="+mj-lt"/>
                <a:cs typeface="Gill Sans" panose="020B0502020104020203" pitchFamily="34" charset="-79"/>
              </a:rPr>
              <a:t>2021</a:t>
            </a:r>
          </a:p>
        </p:txBody>
      </p:sp>
      <p:sp>
        <p:nvSpPr>
          <p:cNvPr id="65" name="TextBox 64">
            <a:extLst>
              <a:ext uri="{FF2B5EF4-FFF2-40B4-BE49-F238E27FC236}">
                <a16:creationId xmlns:a16="http://schemas.microsoft.com/office/drawing/2014/main" id="{540294BC-A68C-E14C-B09A-4F491EC93C91}"/>
              </a:ext>
            </a:extLst>
          </p:cNvPr>
          <p:cNvSpPr txBox="1"/>
          <p:nvPr/>
        </p:nvSpPr>
        <p:spPr>
          <a:xfrm>
            <a:off x="1705663" y="3865707"/>
            <a:ext cx="4351036"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RADWAN, SMORE, </a:t>
            </a:r>
            <a:br>
              <a:rPr lang="en-US" sz="2400" b="1" dirty="0">
                <a:solidFill>
                  <a:schemeClr val="tx1">
                    <a:lumMod val="50000"/>
                    <a:lumOff val="50000"/>
                  </a:schemeClr>
                </a:solidFill>
                <a:latin typeface="+mj-lt"/>
                <a:cs typeface="Gill Sans Light" panose="020B0302020104020203" pitchFamily="34" charset="-79"/>
              </a:rPr>
            </a:br>
            <a:r>
              <a:rPr lang="en-US" sz="2400" b="1" dirty="0">
                <a:solidFill>
                  <a:schemeClr val="tx1">
                    <a:lumMod val="50000"/>
                    <a:lumOff val="50000"/>
                  </a:schemeClr>
                </a:solidFill>
                <a:latin typeface="+mj-lt"/>
                <a:cs typeface="Gill Sans Light" panose="020B0302020104020203" pitchFamily="34" charset="-79"/>
              </a:rPr>
              <a:t>B4 and After</a:t>
            </a:r>
          </a:p>
        </p:txBody>
      </p:sp>
      <p:sp>
        <p:nvSpPr>
          <p:cNvPr id="66" name="TextBox 65">
            <a:extLst>
              <a:ext uri="{FF2B5EF4-FFF2-40B4-BE49-F238E27FC236}">
                <a16:creationId xmlns:a16="http://schemas.microsoft.com/office/drawing/2014/main" id="{110B96D6-7E75-B749-BD50-CCABF3FDAEF3}"/>
              </a:ext>
            </a:extLst>
          </p:cNvPr>
          <p:cNvSpPr txBox="1"/>
          <p:nvPr/>
        </p:nvSpPr>
        <p:spPr>
          <a:xfrm>
            <a:off x="1710763" y="4739210"/>
            <a:ext cx="2645921" cy="461665"/>
          </a:xfrm>
          <a:prstGeom prst="rect">
            <a:avLst/>
          </a:prstGeom>
          <a:noFill/>
        </p:spPr>
        <p:txBody>
          <a:bodyPr wrap="square">
            <a:spAutoFit/>
          </a:bodyPr>
          <a:lstStyle/>
          <a:p>
            <a:r>
              <a:rPr lang="en-US" sz="2400" b="1" dirty="0" err="1">
                <a:solidFill>
                  <a:schemeClr val="tx1">
                    <a:lumMod val="50000"/>
                    <a:lumOff val="50000"/>
                  </a:schemeClr>
                </a:solidFill>
                <a:latin typeface="+mj-lt"/>
                <a:cs typeface="Gill Sans Light" panose="020B0302020104020203" pitchFamily="34" charset="-79"/>
              </a:rPr>
              <a:t>TeaVaR</a:t>
            </a:r>
            <a:r>
              <a:rPr lang="en-US" sz="2400" b="1" dirty="0">
                <a:solidFill>
                  <a:schemeClr val="tx1">
                    <a:lumMod val="50000"/>
                    <a:lumOff val="50000"/>
                  </a:schemeClr>
                </a:solidFill>
                <a:latin typeface="+mj-lt"/>
                <a:cs typeface="Gill Sans Light" panose="020B0302020104020203" pitchFamily="34" charset="-79"/>
              </a:rPr>
              <a:t>, Lancet</a:t>
            </a:r>
          </a:p>
        </p:txBody>
      </p:sp>
      <p:sp>
        <p:nvSpPr>
          <p:cNvPr id="67" name="TextBox 66">
            <a:extLst>
              <a:ext uri="{FF2B5EF4-FFF2-40B4-BE49-F238E27FC236}">
                <a16:creationId xmlns:a16="http://schemas.microsoft.com/office/drawing/2014/main" id="{5DDB7EC5-47C1-4E4A-86DC-36CED360D0BF}"/>
              </a:ext>
            </a:extLst>
          </p:cNvPr>
          <p:cNvSpPr txBox="1"/>
          <p:nvPr/>
        </p:nvSpPr>
        <p:spPr>
          <a:xfrm>
            <a:off x="1688380" y="5205342"/>
            <a:ext cx="2645921" cy="1200329"/>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Cascara</a:t>
            </a:r>
            <a:br>
              <a:rPr lang="en-US" sz="2400" b="1" dirty="0">
                <a:solidFill>
                  <a:schemeClr val="tx1">
                    <a:lumMod val="50000"/>
                    <a:lumOff val="50000"/>
                  </a:schemeClr>
                </a:solidFill>
                <a:latin typeface="+mj-lt"/>
                <a:cs typeface="Gill Sans Light" panose="020B0302020104020203" pitchFamily="34" charset="-79"/>
              </a:rPr>
            </a:br>
            <a:r>
              <a:rPr lang="en-US" sz="2400" b="1" dirty="0" err="1">
                <a:solidFill>
                  <a:schemeClr val="tx1">
                    <a:lumMod val="50000"/>
                    <a:lumOff val="50000"/>
                  </a:schemeClr>
                </a:solidFill>
                <a:latin typeface="+mj-lt"/>
                <a:cs typeface="Gill Sans Light" panose="020B0302020104020203" pitchFamily="34" charset="-79"/>
              </a:rPr>
              <a:t>NCFlow</a:t>
            </a:r>
            <a:endParaRPr lang="en-US" sz="2400" b="1" dirty="0">
              <a:solidFill>
                <a:schemeClr val="tx1">
                  <a:lumMod val="50000"/>
                  <a:lumOff val="50000"/>
                </a:schemeClr>
              </a:solidFill>
              <a:latin typeface="+mj-lt"/>
              <a:cs typeface="Gill Sans Light" panose="020B0302020104020203" pitchFamily="34" charset="-79"/>
            </a:endParaRPr>
          </a:p>
          <a:p>
            <a:r>
              <a:rPr lang="en-US" sz="2400" b="1" dirty="0">
                <a:solidFill>
                  <a:schemeClr val="tx1">
                    <a:lumMod val="50000"/>
                    <a:lumOff val="50000"/>
                  </a:schemeClr>
                </a:solidFill>
                <a:latin typeface="+mj-lt"/>
                <a:cs typeface="Gill Sans Light" panose="020B0302020104020203" pitchFamily="34" charset="-79"/>
              </a:rPr>
              <a:t>Shoofly</a:t>
            </a:r>
          </a:p>
        </p:txBody>
      </p:sp>
      <p:cxnSp>
        <p:nvCxnSpPr>
          <p:cNvPr id="69" name="Straight Connector 68">
            <a:extLst>
              <a:ext uri="{FF2B5EF4-FFF2-40B4-BE49-F238E27FC236}">
                <a16:creationId xmlns:a16="http://schemas.microsoft.com/office/drawing/2014/main" id="{0C351F2D-8DC1-844F-B95E-C5E4AA26ECD1}"/>
              </a:ext>
            </a:extLst>
          </p:cNvPr>
          <p:cNvCxnSpPr>
            <a:cxnSpLocks/>
          </p:cNvCxnSpPr>
          <p:nvPr/>
        </p:nvCxnSpPr>
        <p:spPr>
          <a:xfrm rot="5400000">
            <a:off x="1390440" y="2964596"/>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B9CB573-9188-9B4C-AD4F-FD366E82454D}"/>
              </a:ext>
            </a:extLst>
          </p:cNvPr>
          <p:cNvCxnSpPr>
            <a:cxnSpLocks/>
          </p:cNvCxnSpPr>
          <p:nvPr/>
        </p:nvCxnSpPr>
        <p:spPr>
          <a:xfrm rot="5400000">
            <a:off x="1390436" y="3932205"/>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E589F8C-E444-8F42-BF3A-B7A1AB5CE33E}"/>
              </a:ext>
            </a:extLst>
          </p:cNvPr>
          <p:cNvCxnSpPr>
            <a:cxnSpLocks/>
          </p:cNvCxnSpPr>
          <p:nvPr/>
        </p:nvCxnSpPr>
        <p:spPr>
          <a:xfrm rot="5400000">
            <a:off x="1377487" y="5189924"/>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81B6360-FC61-2242-B0DC-23B8667A5C9B}"/>
              </a:ext>
            </a:extLst>
          </p:cNvPr>
          <p:cNvCxnSpPr>
            <a:cxnSpLocks/>
          </p:cNvCxnSpPr>
          <p:nvPr/>
        </p:nvCxnSpPr>
        <p:spPr>
          <a:xfrm rot="5400000">
            <a:off x="1377487" y="4826938"/>
            <a:ext cx="0" cy="346229"/>
          </a:xfrm>
          <a:prstGeom prst="line">
            <a:avLst/>
          </a:prstGeom>
          <a:ln w="19050"/>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66A77E3E-D67B-1244-96E3-CA1640B9AD4A}"/>
              </a:ext>
            </a:extLst>
          </p:cNvPr>
          <p:cNvSpPr txBox="1"/>
          <p:nvPr/>
        </p:nvSpPr>
        <p:spPr>
          <a:xfrm>
            <a:off x="4206924" y="1103631"/>
            <a:ext cx="394048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Centralized TE with max throughput</a:t>
            </a:r>
          </a:p>
        </p:txBody>
      </p:sp>
      <p:sp>
        <p:nvSpPr>
          <p:cNvPr id="75" name="TextBox 74">
            <a:extLst>
              <a:ext uri="{FF2B5EF4-FFF2-40B4-BE49-F238E27FC236}">
                <a16:creationId xmlns:a16="http://schemas.microsoft.com/office/drawing/2014/main" id="{24751875-A490-7542-B58C-E0D03221F458}"/>
              </a:ext>
            </a:extLst>
          </p:cNvPr>
          <p:cNvSpPr txBox="1"/>
          <p:nvPr/>
        </p:nvSpPr>
        <p:spPr>
          <a:xfrm>
            <a:off x="4206924" y="1567546"/>
            <a:ext cx="2165021" cy="400110"/>
          </a:xfrm>
          <a:prstGeom prst="rect">
            <a:avLst/>
          </a:prstGeom>
          <a:solidFill>
            <a:srgbClr val="86191D"/>
          </a:solidFill>
          <a:ln>
            <a:solidFill>
              <a:srgbClr val="861B1C"/>
            </a:solidFill>
          </a:ln>
        </p:spPr>
        <p:txBody>
          <a:bodyPr wrap="square" rtlCol="0">
            <a:spAutoFit/>
          </a:bodyPr>
          <a:lstStyle/>
          <a:p>
            <a:pPr algn="ctr"/>
            <a:r>
              <a:rPr lang="en-US" sz="2000">
                <a:solidFill>
                  <a:schemeClr val="bg1"/>
                </a:solidFill>
                <a:latin typeface="+mj-lt"/>
                <a:cs typeface="Gill Sans" panose="020B0502020104020203" pitchFamily="34" charset="-79"/>
              </a:rPr>
              <a:t>Failure Resilience</a:t>
            </a:r>
          </a:p>
        </p:txBody>
      </p:sp>
      <p:sp>
        <p:nvSpPr>
          <p:cNvPr id="78" name="TextBox 77">
            <a:extLst>
              <a:ext uri="{FF2B5EF4-FFF2-40B4-BE49-F238E27FC236}">
                <a16:creationId xmlns:a16="http://schemas.microsoft.com/office/drawing/2014/main" id="{2855473A-EA7B-2B40-8812-46BFBAA84F3A}"/>
              </a:ext>
            </a:extLst>
          </p:cNvPr>
          <p:cNvSpPr txBox="1"/>
          <p:nvPr/>
        </p:nvSpPr>
        <p:spPr>
          <a:xfrm>
            <a:off x="4206899" y="3119169"/>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Inter-domain TE</a:t>
            </a:r>
          </a:p>
        </p:txBody>
      </p:sp>
      <p:sp>
        <p:nvSpPr>
          <p:cNvPr id="80" name="TextBox 79">
            <a:extLst>
              <a:ext uri="{FF2B5EF4-FFF2-40B4-BE49-F238E27FC236}">
                <a16:creationId xmlns:a16="http://schemas.microsoft.com/office/drawing/2014/main" id="{0084612C-8DDD-F94E-BD37-67A4791BB599}"/>
              </a:ext>
            </a:extLst>
          </p:cNvPr>
          <p:cNvSpPr txBox="1"/>
          <p:nvPr/>
        </p:nvSpPr>
        <p:spPr>
          <a:xfrm>
            <a:off x="4206924" y="4263831"/>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Distributed TE</a:t>
            </a:r>
          </a:p>
        </p:txBody>
      </p:sp>
      <p:sp>
        <p:nvSpPr>
          <p:cNvPr id="82" name="TextBox 81">
            <a:extLst>
              <a:ext uri="{FF2B5EF4-FFF2-40B4-BE49-F238E27FC236}">
                <a16:creationId xmlns:a16="http://schemas.microsoft.com/office/drawing/2014/main" id="{78E671F4-0125-EB43-97EF-C02438EEBB9E}"/>
              </a:ext>
            </a:extLst>
          </p:cNvPr>
          <p:cNvSpPr txBox="1"/>
          <p:nvPr/>
        </p:nvSpPr>
        <p:spPr>
          <a:xfrm>
            <a:off x="4206899" y="4746428"/>
            <a:ext cx="2165021" cy="400110"/>
          </a:xfrm>
          <a:prstGeom prst="rect">
            <a:avLst/>
          </a:prstGeom>
          <a:solidFill>
            <a:srgbClr val="86191D"/>
          </a:solidFill>
          <a:ln>
            <a:solidFill>
              <a:srgbClr val="861B1C"/>
            </a:solidFill>
          </a:ln>
        </p:spPr>
        <p:txBody>
          <a:bodyPr wrap="square" rtlCol="0">
            <a:spAutoFit/>
          </a:bodyPr>
          <a:lstStyle/>
          <a:p>
            <a:pPr algn="ctr"/>
            <a:r>
              <a:rPr lang="en-US" sz="2000">
                <a:solidFill>
                  <a:schemeClr val="bg1"/>
                </a:solidFill>
                <a:latin typeface="+mj-lt"/>
                <a:cs typeface="Gill Sans" panose="020B0502020104020203" pitchFamily="34" charset="-79"/>
              </a:rPr>
              <a:t>Failure Resilience</a:t>
            </a:r>
          </a:p>
        </p:txBody>
      </p:sp>
      <p:sp>
        <p:nvSpPr>
          <p:cNvPr id="83" name="TextBox 82">
            <a:extLst>
              <a:ext uri="{FF2B5EF4-FFF2-40B4-BE49-F238E27FC236}">
                <a16:creationId xmlns:a16="http://schemas.microsoft.com/office/drawing/2014/main" id="{9782FE44-FAD8-AA49-9EF2-925C8F1A5D6B}"/>
              </a:ext>
            </a:extLst>
          </p:cNvPr>
          <p:cNvSpPr txBox="1"/>
          <p:nvPr/>
        </p:nvSpPr>
        <p:spPr>
          <a:xfrm>
            <a:off x="4206900" y="5284338"/>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Inter-domain TE</a:t>
            </a:r>
          </a:p>
        </p:txBody>
      </p:sp>
      <p:sp>
        <p:nvSpPr>
          <p:cNvPr id="84" name="TextBox 83">
            <a:extLst>
              <a:ext uri="{FF2B5EF4-FFF2-40B4-BE49-F238E27FC236}">
                <a16:creationId xmlns:a16="http://schemas.microsoft.com/office/drawing/2014/main" id="{5A904270-538A-794A-BBF8-1754FDB9B109}"/>
              </a:ext>
            </a:extLst>
          </p:cNvPr>
          <p:cNvSpPr txBox="1"/>
          <p:nvPr/>
        </p:nvSpPr>
        <p:spPr>
          <a:xfrm>
            <a:off x="4206899" y="5710612"/>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Distributed TE</a:t>
            </a:r>
          </a:p>
        </p:txBody>
      </p:sp>
      <p:sp>
        <p:nvSpPr>
          <p:cNvPr id="85" name="Slide Number Placeholder 2">
            <a:extLst>
              <a:ext uri="{FF2B5EF4-FFF2-40B4-BE49-F238E27FC236}">
                <a16:creationId xmlns:a16="http://schemas.microsoft.com/office/drawing/2014/main" id="{33F07474-B767-C54D-8EF5-D23A505EC88B}"/>
              </a:ext>
            </a:extLst>
          </p:cNvPr>
          <p:cNvSpPr>
            <a:spLocks noGrp="1"/>
          </p:cNvSpPr>
          <p:nvPr>
            <p:ph type="sldNum" sz="quarter" idx="12"/>
          </p:nvPr>
        </p:nvSpPr>
        <p:spPr>
          <a:xfrm>
            <a:off x="8410032" y="6024967"/>
            <a:ext cx="2743200" cy="365125"/>
          </a:xfrm>
        </p:spPr>
        <p:txBody>
          <a:bodyPr/>
          <a:lstStyle/>
          <a:p>
            <a:fld id="{53B6E4E1-C5B5-1E42-A6AB-FF133FBEF417}" type="slidenum">
              <a:rPr lang="en-US" smtClean="0">
                <a:latin typeface="+mj-lt"/>
                <a:cs typeface="Gill Sans" panose="020B0502020104020203" pitchFamily="34" charset="-79"/>
              </a:rPr>
              <a:t>7</a:t>
            </a:fld>
            <a:endParaRPr lang="en-US" dirty="0">
              <a:latin typeface="+mj-lt"/>
              <a:cs typeface="Gill Sans" panose="020B0502020104020203" pitchFamily="34" charset="-79"/>
            </a:endParaRPr>
          </a:p>
        </p:txBody>
      </p:sp>
      <p:sp>
        <p:nvSpPr>
          <p:cNvPr id="36" name="TextBox 35">
            <a:extLst>
              <a:ext uri="{FF2B5EF4-FFF2-40B4-BE49-F238E27FC236}">
                <a16:creationId xmlns:a16="http://schemas.microsoft.com/office/drawing/2014/main" id="{E6F0869F-6203-034B-B83F-2489F0D62100}"/>
              </a:ext>
            </a:extLst>
          </p:cNvPr>
          <p:cNvSpPr txBox="1"/>
          <p:nvPr/>
        </p:nvSpPr>
        <p:spPr>
          <a:xfrm>
            <a:off x="4206899" y="6150279"/>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Provisioning</a:t>
            </a:r>
          </a:p>
        </p:txBody>
      </p:sp>
      <p:sp>
        <p:nvSpPr>
          <p:cNvPr id="37" name="Title 1">
            <a:extLst>
              <a:ext uri="{FF2B5EF4-FFF2-40B4-BE49-F238E27FC236}">
                <a16:creationId xmlns:a16="http://schemas.microsoft.com/office/drawing/2014/main" id="{9C64AE05-ED10-464B-969C-56B74DCDF0CC}"/>
              </a:ext>
            </a:extLst>
          </p:cNvPr>
          <p:cNvSpPr txBox="1">
            <a:spLocks/>
          </p:cNvSpPr>
          <p:nvPr/>
        </p:nvSpPr>
        <p:spPr>
          <a:xfrm>
            <a:off x="9154973" y="3167406"/>
            <a:ext cx="2603645" cy="1201508"/>
          </a:xfrm>
          <a:prstGeom prst="rect">
            <a:avLst/>
          </a:prstGeom>
          <a:ln w="38100">
            <a:solidFill>
              <a:srgbClr val="861B1C"/>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400" dirty="0">
                <a:latin typeface="Gill Sans Light" panose="020B0302020104020203" pitchFamily="34" charset="-79"/>
                <a:cs typeface="Gill Sans Light" panose="020B0302020104020203" pitchFamily="34" charset="-79"/>
              </a:rPr>
              <a:t>Development in the hands-on session</a:t>
            </a:r>
          </a:p>
        </p:txBody>
      </p:sp>
      <p:sp>
        <p:nvSpPr>
          <p:cNvPr id="4" name="Right Brace 3">
            <a:extLst>
              <a:ext uri="{FF2B5EF4-FFF2-40B4-BE49-F238E27FC236}">
                <a16:creationId xmlns:a16="http://schemas.microsoft.com/office/drawing/2014/main" id="{D34AD557-E5F2-834D-9166-31B8F54E44A1}"/>
              </a:ext>
            </a:extLst>
          </p:cNvPr>
          <p:cNvSpPr/>
          <p:nvPr/>
        </p:nvSpPr>
        <p:spPr>
          <a:xfrm>
            <a:off x="8410032" y="1303686"/>
            <a:ext cx="763728" cy="5275022"/>
          </a:xfrm>
          <a:prstGeom prst="rightBrace">
            <a:avLst>
              <a:gd name="adj1" fmla="val 44984"/>
              <a:gd name="adj2" fmla="val 50000"/>
            </a:avLst>
          </a:prstGeom>
          <a:ln w="28575">
            <a:solidFill>
              <a:srgbClr val="861B1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FB6DAB81-8922-CC48-BB77-8E419CFBDB11}"/>
              </a:ext>
            </a:extLst>
          </p:cNvPr>
          <p:cNvSpPr txBox="1"/>
          <p:nvPr/>
        </p:nvSpPr>
        <p:spPr>
          <a:xfrm>
            <a:off x="4208333" y="2317510"/>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Scheduling</a:t>
            </a:r>
          </a:p>
        </p:txBody>
      </p:sp>
    </p:spTree>
    <p:extLst>
      <p:ext uri="{BB962C8B-B14F-4D97-AF65-F5344CB8AC3E}">
        <p14:creationId xmlns:p14="http://schemas.microsoft.com/office/powerpoint/2010/main" val="85613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8"/>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8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8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84"/>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9" grpId="0"/>
      <p:bldP spid="60" grpId="0"/>
      <p:bldP spid="65" grpId="0"/>
      <p:bldP spid="66" grpId="0"/>
      <p:bldP spid="67" grpId="0"/>
      <p:bldP spid="74" grpId="0" animBg="1"/>
      <p:bldP spid="75" grpId="0" animBg="1"/>
      <p:bldP spid="78" grpId="0" animBg="1"/>
      <p:bldP spid="78" grpId="1" animBg="1"/>
      <p:bldP spid="80" grpId="0" animBg="1"/>
      <p:bldP spid="80" grpId="1" animBg="1"/>
      <p:bldP spid="82" grpId="0" animBg="1"/>
      <p:bldP spid="83" grpId="0" animBg="1"/>
      <p:bldP spid="83" grpId="1" animBg="1"/>
      <p:bldP spid="84" grpId="0" animBg="1"/>
      <p:bldP spid="84" grpId="1" animBg="1"/>
      <p:bldP spid="36" grpId="0" animBg="1"/>
      <p:bldP spid="37" grpId="0" animBg="1"/>
      <p:bldP spid="37" grpId="1" animBg="1"/>
      <p:bldP spid="4" grpId="0" animBg="1"/>
      <p:bldP spid="4" grpId="1" animBg="1"/>
      <p:bldP spid="44" grpId="0" animBg="1"/>
      <p:bldP spid="4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44BE-3123-4BAC-9256-3B7D7812F095}"/>
              </a:ext>
            </a:extLst>
          </p:cNvPr>
          <p:cNvSpPr txBox="1">
            <a:spLocks/>
          </p:cNvSpPr>
          <p:nvPr/>
        </p:nvSpPr>
        <p:spPr>
          <a:xfrm>
            <a:off x="278326" y="-202941"/>
            <a:ext cx="11319953" cy="1113740"/>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solidFill>
                  <a:srgbClr val="861B1C"/>
                </a:solidFill>
                <a:cs typeface="Gill Sans" panose="020B0502020104020203" pitchFamily="34" charset="-79"/>
              </a:rPr>
              <a:t>Central themes in traffic engineering</a:t>
            </a:r>
            <a:endParaRPr lang="en-US" dirty="0">
              <a:cs typeface="Gill Sans" panose="020B0502020104020203" pitchFamily="34" charset="-79"/>
            </a:endParaRPr>
          </a:p>
        </p:txBody>
      </p:sp>
      <p:grpSp>
        <p:nvGrpSpPr>
          <p:cNvPr id="39" name="Group 38">
            <a:extLst>
              <a:ext uri="{FF2B5EF4-FFF2-40B4-BE49-F238E27FC236}">
                <a16:creationId xmlns:a16="http://schemas.microsoft.com/office/drawing/2014/main" id="{0654D39B-3178-F54D-AB41-01A78C67A243}"/>
              </a:ext>
            </a:extLst>
          </p:cNvPr>
          <p:cNvGrpSpPr/>
          <p:nvPr/>
        </p:nvGrpSpPr>
        <p:grpSpPr>
          <a:xfrm rot="5400000">
            <a:off x="-1356994" y="3599136"/>
            <a:ext cx="5494869" cy="368616"/>
            <a:chOff x="829609" y="4183698"/>
            <a:chExt cx="5494869" cy="368616"/>
          </a:xfrm>
        </p:grpSpPr>
        <p:cxnSp>
          <p:nvCxnSpPr>
            <p:cNvPr id="40" name="Straight Arrow Connector 39">
              <a:extLst>
                <a:ext uri="{FF2B5EF4-FFF2-40B4-BE49-F238E27FC236}">
                  <a16:creationId xmlns:a16="http://schemas.microsoft.com/office/drawing/2014/main" id="{192F49BE-F39B-4A4F-A04B-64135A0CCE34}"/>
                </a:ext>
              </a:extLst>
            </p:cNvPr>
            <p:cNvCxnSpPr>
              <a:cxnSpLocks/>
            </p:cNvCxnSpPr>
            <p:nvPr/>
          </p:nvCxnSpPr>
          <p:spPr>
            <a:xfrm rot="16200000">
              <a:off x="3577044" y="1620571"/>
              <a:ext cx="0" cy="549486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A943DA-ADCD-B149-AC13-EDA4F798E777}"/>
                </a:ext>
              </a:extLst>
            </p:cNvPr>
            <p:cNvCxnSpPr>
              <a:cxnSpLocks/>
            </p:cNvCxnSpPr>
            <p:nvPr/>
          </p:nvCxnSpPr>
          <p:spPr>
            <a:xfrm rot="16200000" flipV="1">
              <a:off x="884660" y="4368005"/>
              <a:ext cx="368616" cy="2"/>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42CDE13-4F94-C34E-8CDD-6515D58ADF44}"/>
                </a:ext>
              </a:extLst>
            </p:cNvPr>
            <p:cNvCxnSpPr/>
            <p:nvPr/>
          </p:nvCxnSpPr>
          <p:spPr>
            <a:xfrm>
              <a:off x="1572058" y="4193160"/>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1894602-A3CC-874B-B234-782B2BC3823C}"/>
                </a:ext>
              </a:extLst>
            </p:cNvPr>
            <p:cNvCxnSpPr>
              <a:cxnSpLocks/>
            </p:cNvCxnSpPr>
            <p:nvPr/>
          </p:nvCxnSpPr>
          <p:spPr>
            <a:xfrm>
              <a:off x="2401233" y="4183698"/>
              <a:ext cx="0" cy="346229"/>
            </a:xfrm>
            <a:prstGeom prst="line">
              <a:avLst/>
            </a:prstGeom>
            <a:ln w="19050"/>
          </p:spPr>
          <p:style>
            <a:lnRef idx="1">
              <a:schemeClr val="dk1"/>
            </a:lnRef>
            <a:fillRef idx="0">
              <a:schemeClr val="dk1"/>
            </a:fillRef>
            <a:effectRef idx="0">
              <a:schemeClr val="dk1"/>
            </a:effectRef>
            <a:fontRef idx="minor">
              <a:schemeClr val="tx1"/>
            </a:fontRef>
          </p:style>
        </p:cxnSp>
      </p:grpSp>
      <p:sp>
        <p:nvSpPr>
          <p:cNvPr id="53" name="TextBox 52">
            <a:extLst>
              <a:ext uri="{FF2B5EF4-FFF2-40B4-BE49-F238E27FC236}">
                <a16:creationId xmlns:a16="http://schemas.microsoft.com/office/drawing/2014/main" id="{89CEB218-C6AC-AF48-959B-EBB684A052F8}"/>
              </a:ext>
            </a:extLst>
          </p:cNvPr>
          <p:cNvSpPr txBox="1"/>
          <p:nvPr/>
        </p:nvSpPr>
        <p:spPr>
          <a:xfrm>
            <a:off x="269896" y="1036010"/>
            <a:ext cx="800219" cy="461665"/>
          </a:xfrm>
          <a:prstGeom prst="rect">
            <a:avLst/>
          </a:prstGeom>
          <a:noFill/>
        </p:spPr>
        <p:txBody>
          <a:bodyPr wrap="none" rtlCol="0">
            <a:spAutoFit/>
          </a:bodyPr>
          <a:lstStyle/>
          <a:p>
            <a:r>
              <a:rPr lang="en-US" sz="2400" dirty="0">
                <a:latin typeface="+mj-lt"/>
                <a:cs typeface="Gill Sans" panose="020B0502020104020203" pitchFamily="34" charset="-79"/>
              </a:rPr>
              <a:t>2013</a:t>
            </a:r>
          </a:p>
        </p:txBody>
      </p:sp>
      <p:sp>
        <p:nvSpPr>
          <p:cNvPr id="54" name="TextBox 53">
            <a:extLst>
              <a:ext uri="{FF2B5EF4-FFF2-40B4-BE49-F238E27FC236}">
                <a16:creationId xmlns:a16="http://schemas.microsoft.com/office/drawing/2014/main" id="{7E6B284C-13EA-CF41-B8CF-80E9786233F2}"/>
              </a:ext>
            </a:extLst>
          </p:cNvPr>
          <p:cNvSpPr txBox="1"/>
          <p:nvPr/>
        </p:nvSpPr>
        <p:spPr>
          <a:xfrm>
            <a:off x="1706183" y="1044534"/>
            <a:ext cx="1884285"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SWAN, B4 </a:t>
            </a:r>
          </a:p>
        </p:txBody>
      </p:sp>
      <p:sp>
        <p:nvSpPr>
          <p:cNvPr id="55" name="TextBox 54">
            <a:extLst>
              <a:ext uri="{FF2B5EF4-FFF2-40B4-BE49-F238E27FC236}">
                <a16:creationId xmlns:a16="http://schemas.microsoft.com/office/drawing/2014/main" id="{88776F17-28FE-C548-876A-942EF127062A}"/>
              </a:ext>
            </a:extLst>
          </p:cNvPr>
          <p:cNvSpPr txBox="1"/>
          <p:nvPr/>
        </p:nvSpPr>
        <p:spPr>
          <a:xfrm>
            <a:off x="1704351" y="1512711"/>
            <a:ext cx="1884285"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FFC</a:t>
            </a:r>
            <a:br>
              <a:rPr lang="en-US" sz="2400" b="1" dirty="0">
                <a:solidFill>
                  <a:schemeClr val="tx1">
                    <a:lumMod val="50000"/>
                    <a:lumOff val="50000"/>
                  </a:schemeClr>
                </a:solidFill>
                <a:latin typeface="+mj-lt"/>
                <a:cs typeface="Gill Sans Light" panose="020B0302020104020203" pitchFamily="34" charset="-79"/>
              </a:rPr>
            </a:br>
            <a:r>
              <a:rPr lang="en-US" sz="2400" b="1" dirty="0">
                <a:solidFill>
                  <a:schemeClr val="tx1">
                    <a:lumMod val="50000"/>
                    <a:lumOff val="50000"/>
                  </a:schemeClr>
                </a:solidFill>
                <a:latin typeface="+mj-lt"/>
                <a:cs typeface="Gill Sans Light" panose="020B0302020104020203" pitchFamily="34" charset="-79"/>
              </a:rPr>
              <a:t>Tempus</a:t>
            </a:r>
          </a:p>
        </p:txBody>
      </p:sp>
      <p:sp>
        <p:nvSpPr>
          <p:cNvPr id="56" name="TextBox 55">
            <a:extLst>
              <a:ext uri="{FF2B5EF4-FFF2-40B4-BE49-F238E27FC236}">
                <a16:creationId xmlns:a16="http://schemas.microsoft.com/office/drawing/2014/main" id="{813C0739-5543-C543-BAE9-6A4A1D8A1CA5}"/>
              </a:ext>
            </a:extLst>
          </p:cNvPr>
          <p:cNvSpPr txBox="1"/>
          <p:nvPr/>
        </p:nvSpPr>
        <p:spPr>
          <a:xfrm>
            <a:off x="269896" y="1528100"/>
            <a:ext cx="806631" cy="461665"/>
          </a:xfrm>
          <a:prstGeom prst="rect">
            <a:avLst/>
          </a:prstGeom>
          <a:noFill/>
        </p:spPr>
        <p:txBody>
          <a:bodyPr wrap="none" rtlCol="0">
            <a:spAutoFit/>
          </a:bodyPr>
          <a:lstStyle/>
          <a:p>
            <a:r>
              <a:rPr lang="en-US" sz="2400" dirty="0">
                <a:latin typeface="+mj-lt"/>
                <a:cs typeface="Gill Sans" panose="020B0502020104020203" pitchFamily="34" charset="-79"/>
              </a:rPr>
              <a:t>2014</a:t>
            </a:r>
          </a:p>
        </p:txBody>
      </p:sp>
      <p:sp>
        <p:nvSpPr>
          <p:cNvPr id="57" name="TextBox 56">
            <a:extLst>
              <a:ext uri="{FF2B5EF4-FFF2-40B4-BE49-F238E27FC236}">
                <a16:creationId xmlns:a16="http://schemas.microsoft.com/office/drawing/2014/main" id="{887B3AF4-B382-3540-BCA0-4A72FF1F56AC}"/>
              </a:ext>
            </a:extLst>
          </p:cNvPr>
          <p:cNvSpPr txBox="1"/>
          <p:nvPr/>
        </p:nvSpPr>
        <p:spPr>
          <a:xfrm>
            <a:off x="278326" y="2367089"/>
            <a:ext cx="806631" cy="461665"/>
          </a:xfrm>
          <a:prstGeom prst="rect">
            <a:avLst/>
          </a:prstGeom>
          <a:noFill/>
        </p:spPr>
        <p:txBody>
          <a:bodyPr wrap="none" rtlCol="0">
            <a:spAutoFit/>
          </a:bodyPr>
          <a:lstStyle/>
          <a:p>
            <a:r>
              <a:rPr lang="en-US" sz="2400" dirty="0">
                <a:latin typeface="+mj-lt"/>
                <a:cs typeface="Gill Sans" panose="020B0502020104020203" pitchFamily="34" charset="-79"/>
              </a:rPr>
              <a:t>2016</a:t>
            </a:r>
          </a:p>
        </p:txBody>
      </p:sp>
      <p:sp>
        <p:nvSpPr>
          <p:cNvPr id="58" name="TextBox 57">
            <a:extLst>
              <a:ext uri="{FF2B5EF4-FFF2-40B4-BE49-F238E27FC236}">
                <a16:creationId xmlns:a16="http://schemas.microsoft.com/office/drawing/2014/main" id="{651705DF-9E26-4F46-9CB4-8CE6D3AAF050}"/>
              </a:ext>
            </a:extLst>
          </p:cNvPr>
          <p:cNvSpPr txBox="1"/>
          <p:nvPr/>
        </p:nvSpPr>
        <p:spPr>
          <a:xfrm>
            <a:off x="278326" y="2842468"/>
            <a:ext cx="806631" cy="461665"/>
          </a:xfrm>
          <a:prstGeom prst="rect">
            <a:avLst/>
          </a:prstGeom>
          <a:noFill/>
        </p:spPr>
        <p:txBody>
          <a:bodyPr wrap="none" rtlCol="0">
            <a:spAutoFit/>
          </a:bodyPr>
          <a:lstStyle/>
          <a:p>
            <a:r>
              <a:rPr lang="en-US" sz="2400" dirty="0">
                <a:latin typeface="+mj-lt"/>
                <a:cs typeface="Gill Sans" panose="020B0502020104020203" pitchFamily="34" charset="-79"/>
              </a:rPr>
              <a:t>2017</a:t>
            </a:r>
          </a:p>
        </p:txBody>
      </p:sp>
      <p:sp>
        <p:nvSpPr>
          <p:cNvPr id="59" name="TextBox 58">
            <a:extLst>
              <a:ext uri="{FF2B5EF4-FFF2-40B4-BE49-F238E27FC236}">
                <a16:creationId xmlns:a16="http://schemas.microsoft.com/office/drawing/2014/main" id="{FE68BEB8-AEC4-324C-A7DE-3F1CF2A7EE7D}"/>
              </a:ext>
            </a:extLst>
          </p:cNvPr>
          <p:cNvSpPr txBox="1"/>
          <p:nvPr/>
        </p:nvSpPr>
        <p:spPr>
          <a:xfrm>
            <a:off x="1704351" y="2381748"/>
            <a:ext cx="2645921" cy="461665"/>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OWAN, Pretium</a:t>
            </a:r>
          </a:p>
        </p:txBody>
      </p:sp>
      <p:sp>
        <p:nvSpPr>
          <p:cNvPr id="60" name="TextBox 59">
            <a:extLst>
              <a:ext uri="{FF2B5EF4-FFF2-40B4-BE49-F238E27FC236}">
                <a16:creationId xmlns:a16="http://schemas.microsoft.com/office/drawing/2014/main" id="{6068C7C3-6E2A-4F4D-84AA-62B61B3488B7}"/>
              </a:ext>
            </a:extLst>
          </p:cNvPr>
          <p:cNvSpPr txBox="1"/>
          <p:nvPr/>
        </p:nvSpPr>
        <p:spPr>
          <a:xfrm>
            <a:off x="1704351" y="2908807"/>
            <a:ext cx="3191708"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Espresso</a:t>
            </a:r>
            <a:br>
              <a:rPr lang="en-US" sz="2400" b="1" dirty="0">
                <a:solidFill>
                  <a:schemeClr val="tx1">
                    <a:lumMod val="50000"/>
                    <a:lumOff val="50000"/>
                  </a:schemeClr>
                </a:solidFill>
                <a:latin typeface="+mj-lt"/>
                <a:cs typeface="Gill Sans Light" panose="020B0302020104020203" pitchFamily="34" charset="-79"/>
              </a:rPr>
            </a:br>
            <a:r>
              <a:rPr lang="en-US" sz="2400" b="1" dirty="0" err="1">
                <a:solidFill>
                  <a:schemeClr val="tx1">
                    <a:lumMod val="50000"/>
                    <a:lumOff val="50000"/>
                  </a:schemeClr>
                </a:solidFill>
                <a:latin typeface="+mj-lt"/>
                <a:cs typeface="Gill Sans Light" panose="020B0302020104020203" pitchFamily="34" charset="-79"/>
              </a:rPr>
              <a:t>EdgeFabric</a:t>
            </a:r>
            <a:endParaRPr lang="en-US" sz="2400" b="1" dirty="0">
              <a:solidFill>
                <a:schemeClr val="tx1">
                  <a:lumMod val="50000"/>
                  <a:lumOff val="50000"/>
                </a:schemeClr>
              </a:solidFill>
              <a:latin typeface="+mj-lt"/>
              <a:cs typeface="Gill Sans Light" panose="020B0302020104020203" pitchFamily="34" charset="-79"/>
            </a:endParaRPr>
          </a:p>
        </p:txBody>
      </p:sp>
      <p:sp>
        <p:nvSpPr>
          <p:cNvPr id="61" name="TextBox 60">
            <a:extLst>
              <a:ext uri="{FF2B5EF4-FFF2-40B4-BE49-F238E27FC236}">
                <a16:creationId xmlns:a16="http://schemas.microsoft.com/office/drawing/2014/main" id="{FF2F0565-D5B2-A84B-A868-D776593A0FB4}"/>
              </a:ext>
            </a:extLst>
          </p:cNvPr>
          <p:cNvSpPr txBox="1"/>
          <p:nvPr/>
        </p:nvSpPr>
        <p:spPr>
          <a:xfrm>
            <a:off x="277541" y="3802370"/>
            <a:ext cx="806631" cy="461665"/>
          </a:xfrm>
          <a:prstGeom prst="rect">
            <a:avLst/>
          </a:prstGeom>
          <a:noFill/>
        </p:spPr>
        <p:txBody>
          <a:bodyPr wrap="none" rtlCol="0">
            <a:spAutoFit/>
          </a:bodyPr>
          <a:lstStyle/>
          <a:p>
            <a:r>
              <a:rPr lang="en-US" sz="2400" dirty="0">
                <a:latin typeface="+mj-lt"/>
                <a:cs typeface="Gill Sans" panose="020B0502020104020203" pitchFamily="34" charset="-79"/>
              </a:rPr>
              <a:t>2018</a:t>
            </a:r>
          </a:p>
        </p:txBody>
      </p:sp>
      <p:sp>
        <p:nvSpPr>
          <p:cNvPr id="62" name="TextBox 61">
            <a:extLst>
              <a:ext uri="{FF2B5EF4-FFF2-40B4-BE49-F238E27FC236}">
                <a16:creationId xmlns:a16="http://schemas.microsoft.com/office/drawing/2014/main" id="{B38DB6E4-3B59-A743-B5E2-0639177EDC2E}"/>
              </a:ext>
            </a:extLst>
          </p:cNvPr>
          <p:cNvSpPr txBox="1"/>
          <p:nvPr/>
        </p:nvSpPr>
        <p:spPr>
          <a:xfrm>
            <a:off x="263483" y="4743677"/>
            <a:ext cx="806631" cy="461665"/>
          </a:xfrm>
          <a:prstGeom prst="rect">
            <a:avLst/>
          </a:prstGeom>
          <a:noFill/>
        </p:spPr>
        <p:txBody>
          <a:bodyPr wrap="none" rtlCol="0">
            <a:spAutoFit/>
          </a:bodyPr>
          <a:lstStyle/>
          <a:p>
            <a:r>
              <a:rPr lang="en-US" sz="2400" dirty="0">
                <a:latin typeface="+mj-lt"/>
                <a:cs typeface="Gill Sans" panose="020B0502020104020203" pitchFamily="34" charset="-79"/>
              </a:rPr>
              <a:t>2019</a:t>
            </a:r>
          </a:p>
        </p:txBody>
      </p:sp>
      <p:sp>
        <p:nvSpPr>
          <p:cNvPr id="63" name="TextBox 62">
            <a:extLst>
              <a:ext uri="{FF2B5EF4-FFF2-40B4-BE49-F238E27FC236}">
                <a16:creationId xmlns:a16="http://schemas.microsoft.com/office/drawing/2014/main" id="{1C64DB46-8D79-714F-8A02-C8B8C836D313}"/>
              </a:ext>
            </a:extLst>
          </p:cNvPr>
          <p:cNvSpPr txBox="1"/>
          <p:nvPr/>
        </p:nvSpPr>
        <p:spPr>
          <a:xfrm>
            <a:off x="263483" y="5132206"/>
            <a:ext cx="806631" cy="461665"/>
          </a:xfrm>
          <a:prstGeom prst="rect">
            <a:avLst/>
          </a:prstGeom>
          <a:noFill/>
        </p:spPr>
        <p:txBody>
          <a:bodyPr wrap="none" rtlCol="0">
            <a:spAutoFit/>
          </a:bodyPr>
          <a:lstStyle/>
          <a:p>
            <a:r>
              <a:rPr lang="en-US" sz="2400" dirty="0">
                <a:latin typeface="+mj-lt"/>
                <a:cs typeface="Gill Sans" panose="020B0502020104020203" pitchFamily="34" charset="-79"/>
              </a:rPr>
              <a:t>2021</a:t>
            </a:r>
          </a:p>
        </p:txBody>
      </p:sp>
      <p:sp>
        <p:nvSpPr>
          <p:cNvPr id="65" name="TextBox 64">
            <a:extLst>
              <a:ext uri="{FF2B5EF4-FFF2-40B4-BE49-F238E27FC236}">
                <a16:creationId xmlns:a16="http://schemas.microsoft.com/office/drawing/2014/main" id="{540294BC-A68C-E14C-B09A-4F491EC93C91}"/>
              </a:ext>
            </a:extLst>
          </p:cNvPr>
          <p:cNvSpPr txBox="1"/>
          <p:nvPr/>
        </p:nvSpPr>
        <p:spPr>
          <a:xfrm>
            <a:off x="1705663" y="3865707"/>
            <a:ext cx="4351036" cy="830997"/>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RADWAN, SMORE, </a:t>
            </a:r>
            <a:br>
              <a:rPr lang="en-US" sz="2400" b="1" dirty="0">
                <a:solidFill>
                  <a:schemeClr val="tx1">
                    <a:lumMod val="50000"/>
                    <a:lumOff val="50000"/>
                  </a:schemeClr>
                </a:solidFill>
                <a:latin typeface="+mj-lt"/>
                <a:cs typeface="Gill Sans Light" panose="020B0302020104020203" pitchFamily="34" charset="-79"/>
              </a:rPr>
            </a:br>
            <a:r>
              <a:rPr lang="en-US" sz="2400" b="1" dirty="0">
                <a:solidFill>
                  <a:schemeClr val="tx1">
                    <a:lumMod val="50000"/>
                    <a:lumOff val="50000"/>
                  </a:schemeClr>
                </a:solidFill>
                <a:latin typeface="+mj-lt"/>
                <a:cs typeface="Gill Sans Light" panose="020B0302020104020203" pitchFamily="34" charset="-79"/>
              </a:rPr>
              <a:t>B4 and After</a:t>
            </a:r>
          </a:p>
        </p:txBody>
      </p:sp>
      <p:sp>
        <p:nvSpPr>
          <p:cNvPr id="66" name="TextBox 65">
            <a:extLst>
              <a:ext uri="{FF2B5EF4-FFF2-40B4-BE49-F238E27FC236}">
                <a16:creationId xmlns:a16="http://schemas.microsoft.com/office/drawing/2014/main" id="{110B96D6-7E75-B749-BD50-CCABF3FDAEF3}"/>
              </a:ext>
            </a:extLst>
          </p:cNvPr>
          <p:cNvSpPr txBox="1"/>
          <p:nvPr/>
        </p:nvSpPr>
        <p:spPr>
          <a:xfrm>
            <a:off x="1710763" y="4739210"/>
            <a:ext cx="2645921" cy="461665"/>
          </a:xfrm>
          <a:prstGeom prst="rect">
            <a:avLst/>
          </a:prstGeom>
          <a:noFill/>
        </p:spPr>
        <p:txBody>
          <a:bodyPr wrap="square">
            <a:spAutoFit/>
          </a:bodyPr>
          <a:lstStyle/>
          <a:p>
            <a:r>
              <a:rPr lang="en-US" sz="2400" b="1" dirty="0" err="1">
                <a:solidFill>
                  <a:schemeClr val="tx1">
                    <a:lumMod val="50000"/>
                    <a:lumOff val="50000"/>
                  </a:schemeClr>
                </a:solidFill>
                <a:latin typeface="+mj-lt"/>
                <a:cs typeface="Gill Sans Light" panose="020B0302020104020203" pitchFamily="34" charset="-79"/>
              </a:rPr>
              <a:t>TeaVaR</a:t>
            </a:r>
            <a:r>
              <a:rPr lang="en-US" sz="2400" b="1" dirty="0">
                <a:solidFill>
                  <a:schemeClr val="tx1">
                    <a:lumMod val="50000"/>
                    <a:lumOff val="50000"/>
                  </a:schemeClr>
                </a:solidFill>
                <a:latin typeface="+mj-lt"/>
                <a:cs typeface="Gill Sans Light" panose="020B0302020104020203" pitchFamily="34" charset="-79"/>
              </a:rPr>
              <a:t>, Lancet</a:t>
            </a:r>
          </a:p>
        </p:txBody>
      </p:sp>
      <p:sp>
        <p:nvSpPr>
          <p:cNvPr id="67" name="TextBox 66">
            <a:extLst>
              <a:ext uri="{FF2B5EF4-FFF2-40B4-BE49-F238E27FC236}">
                <a16:creationId xmlns:a16="http://schemas.microsoft.com/office/drawing/2014/main" id="{5DDB7EC5-47C1-4E4A-86DC-36CED360D0BF}"/>
              </a:ext>
            </a:extLst>
          </p:cNvPr>
          <p:cNvSpPr txBox="1"/>
          <p:nvPr/>
        </p:nvSpPr>
        <p:spPr>
          <a:xfrm>
            <a:off x="1688380" y="5205342"/>
            <a:ext cx="2645921" cy="1200329"/>
          </a:xfrm>
          <a:prstGeom prst="rect">
            <a:avLst/>
          </a:prstGeom>
          <a:noFill/>
        </p:spPr>
        <p:txBody>
          <a:bodyPr wrap="square">
            <a:spAutoFit/>
          </a:bodyPr>
          <a:lstStyle/>
          <a:p>
            <a:r>
              <a:rPr lang="en-US" sz="2400" b="1" dirty="0">
                <a:solidFill>
                  <a:schemeClr val="tx1">
                    <a:lumMod val="50000"/>
                    <a:lumOff val="50000"/>
                  </a:schemeClr>
                </a:solidFill>
                <a:latin typeface="+mj-lt"/>
                <a:cs typeface="Gill Sans Light" panose="020B0302020104020203" pitchFamily="34" charset="-79"/>
              </a:rPr>
              <a:t>Cascara</a:t>
            </a:r>
            <a:br>
              <a:rPr lang="en-US" sz="2400" b="1" dirty="0">
                <a:solidFill>
                  <a:schemeClr val="tx1">
                    <a:lumMod val="50000"/>
                    <a:lumOff val="50000"/>
                  </a:schemeClr>
                </a:solidFill>
                <a:latin typeface="+mj-lt"/>
                <a:cs typeface="Gill Sans Light" panose="020B0302020104020203" pitchFamily="34" charset="-79"/>
              </a:rPr>
            </a:br>
            <a:r>
              <a:rPr lang="en-US" sz="2400" b="1" dirty="0" err="1">
                <a:solidFill>
                  <a:schemeClr val="tx1">
                    <a:lumMod val="50000"/>
                    <a:lumOff val="50000"/>
                  </a:schemeClr>
                </a:solidFill>
                <a:latin typeface="+mj-lt"/>
                <a:cs typeface="Gill Sans Light" panose="020B0302020104020203" pitchFamily="34" charset="-79"/>
              </a:rPr>
              <a:t>NCFlow</a:t>
            </a:r>
            <a:endParaRPr lang="en-US" sz="2400" b="1" dirty="0">
              <a:solidFill>
                <a:schemeClr val="tx1">
                  <a:lumMod val="50000"/>
                  <a:lumOff val="50000"/>
                </a:schemeClr>
              </a:solidFill>
              <a:latin typeface="+mj-lt"/>
              <a:cs typeface="Gill Sans Light" panose="020B0302020104020203" pitchFamily="34" charset="-79"/>
            </a:endParaRPr>
          </a:p>
          <a:p>
            <a:r>
              <a:rPr lang="en-US" sz="2400" b="1" dirty="0">
                <a:solidFill>
                  <a:schemeClr val="tx1">
                    <a:lumMod val="50000"/>
                    <a:lumOff val="50000"/>
                  </a:schemeClr>
                </a:solidFill>
                <a:latin typeface="+mj-lt"/>
                <a:cs typeface="Gill Sans Light" panose="020B0302020104020203" pitchFamily="34" charset="-79"/>
              </a:rPr>
              <a:t>Shoofly</a:t>
            </a:r>
          </a:p>
        </p:txBody>
      </p:sp>
      <p:cxnSp>
        <p:nvCxnSpPr>
          <p:cNvPr id="69" name="Straight Connector 68">
            <a:extLst>
              <a:ext uri="{FF2B5EF4-FFF2-40B4-BE49-F238E27FC236}">
                <a16:creationId xmlns:a16="http://schemas.microsoft.com/office/drawing/2014/main" id="{0C351F2D-8DC1-844F-B95E-C5E4AA26ECD1}"/>
              </a:ext>
            </a:extLst>
          </p:cNvPr>
          <p:cNvCxnSpPr>
            <a:cxnSpLocks/>
          </p:cNvCxnSpPr>
          <p:nvPr/>
        </p:nvCxnSpPr>
        <p:spPr>
          <a:xfrm rot="5400000">
            <a:off x="1390440" y="2964596"/>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B9CB573-9188-9B4C-AD4F-FD366E82454D}"/>
              </a:ext>
            </a:extLst>
          </p:cNvPr>
          <p:cNvCxnSpPr>
            <a:cxnSpLocks/>
          </p:cNvCxnSpPr>
          <p:nvPr/>
        </p:nvCxnSpPr>
        <p:spPr>
          <a:xfrm rot="5400000">
            <a:off x="1390436" y="3932205"/>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CE589F8C-E444-8F42-BF3A-B7A1AB5CE33E}"/>
              </a:ext>
            </a:extLst>
          </p:cNvPr>
          <p:cNvCxnSpPr>
            <a:cxnSpLocks/>
          </p:cNvCxnSpPr>
          <p:nvPr/>
        </p:nvCxnSpPr>
        <p:spPr>
          <a:xfrm rot="5400000">
            <a:off x="1377487" y="5189924"/>
            <a:ext cx="0" cy="346229"/>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81B6360-FC61-2242-B0DC-23B8667A5C9B}"/>
              </a:ext>
            </a:extLst>
          </p:cNvPr>
          <p:cNvCxnSpPr>
            <a:cxnSpLocks/>
          </p:cNvCxnSpPr>
          <p:nvPr/>
        </p:nvCxnSpPr>
        <p:spPr>
          <a:xfrm rot="5400000">
            <a:off x="1377487" y="4826938"/>
            <a:ext cx="0" cy="346229"/>
          </a:xfrm>
          <a:prstGeom prst="line">
            <a:avLst/>
          </a:prstGeom>
          <a:ln w="19050"/>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66A77E3E-D67B-1244-96E3-CA1640B9AD4A}"/>
              </a:ext>
            </a:extLst>
          </p:cNvPr>
          <p:cNvSpPr txBox="1"/>
          <p:nvPr/>
        </p:nvSpPr>
        <p:spPr>
          <a:xfrm>
            <a:off x="4206925" y="1103631"/>
            <a:ext cx="2164972"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Centralized TE</a:t>
            </a:r>
          </a:p>
        </p:txBody>
      </p:sp>
      <p:sp>
        <p:nvSpPr>
          <p:cNvPr id="75" name="TextBox 74">
            <a:extLst>
              <a:ext uri="{FF2B5EF4-FFF2-40B4-BE49-F238E27FC236}">
                <a16:creationId xmlns:a16="http://schemas.microsoft.com/office/drawing/2014/main" id="{24751875-A490-7542-B58C-E0D03221F458}"/>
              </a:ext>
            </a:extLst>
          </p:cNvPr>
          <p:cNvSpPr txBox="1"/>
          <p:nvPr/>
        </p:nvSpPr>
        <p:spPr>
          <a:xfrm>
            <a:off x="4206924" y="1567546"/>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Failure Resilience</a:t>
            </a:r>
          </a:p>
        </p:txBody>
      </p:sp>
      <p:sp>
        <p:nvSpPr>
          <p:cNvPr id="78" name="TextBox 77">
            <a:extLst>
              <a:ext uri="{FF2B5EF4-FFF2-40B4-BE49-F238E27FC236}">
                <a16:creationId xmlns:a16="http://schemas.microsoft.com/office/drawing/2014/main" id="{2855473A-EA7B-2B40-8812-46BFBAA84F3A}"/>
              </a:ext>
            </a:extLst>
          </p:cNvPr>
          <p:cNvSpPr txBox="1"/>
          <p:nvPr/>
        </p:nvSpPr>
        <p:spPr>
          <a:xfrm>
            <a:off x="4206899" y="3119169"/>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Inter-domain TE</a:t>
            </a:r>
          </a:p>
        </p:txBody>
      </p:sp>
      <p:sp>
        <p:nvSpPr>
          <p:cNvPr id="80" name="TextBox 79">
            <a:extLst>
              <a:ext uri="{FF2B5EF4-FFF2-40B4-BE49-F238E27FC236}">
                <a16:creationId xmlns:a16="http://schemas.microsoft.com/office/drawing/2014/main" id="{0084612C-8DDD-F94E-BD37-67A4791BB599}"/>
              </a:ext>
            </a:extLst>
          </p:cNvPr>
          <p:cNvSpPr txBox="1"/>
          <p:nvPr/>
        </p:nvSpPr>
        <p:spPr>
          <a:xfrm>
            <a:off x="4206924" y="4263831"/>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Distributed TE</a:t>
            </a:r>
          </a:p>
        </p:txBody>
      </p:sp>
      <p:sp>
        <p:nvSpPr>
          <p:cNvPr id="82" name="TextBox 81">
            <a:extLst>
              <a:ext uri="{FF2B5EF4-FFF2-40B4-BE49-F238E27FC236}">
                <a16:creationId xmlns:a16="http://schemas.microsoft.com/office/drawing/2014/main" id="{78E671F4-0125-EB43-97EF-C02438EEBB9E}"/>
              </a:ext>
            </a:extLst>
          </p:cNvPr>
          <p:cNvSpPr txBox="1"/>
          <p:nvPr/>
        </p:nvSpPr>
        <p:spPr>
          <a:xfrm>
            <a:off x="4206899" y="4746428"/>
            <a:ext cx="2165021" cy="400110"/>
          </a:xfrm>
          <a:prstGeom prst="rect">
            <a:avLst/>
          </a:prstGeom>
          <a:solidFill>
            <a:srgbClr val="86191D"/>
          </a:solidFill>
          <a:ln>
            <a:solidFill>
              <a:srgbClr val="861B1C"/>
            </a:solidFill>
          </a:ln>
        </p:spPr>
        <p:txBody>
          <a:bodyPr wrap="square" rtlCol="0">
            <a:spAutoFit/>
          </a:bodyPr>
          <a:lstStyle/>
          <a:p>
            <a:pPr algn="ctr"/>
            <a:r>
              <a:rPr lang="en-US" sz="2000">
                <a:solidFill>
                  <a:schemeClr val="bg1"/>
                </a:solidFill>
                <a:latin typeface="+mj-lt"/>
                <a:cs typeface="Gill Sans" panose="020B0502020104020203" pitchFamily="34" charset="-79"/>
              </a:rPr>
              <a:t>Failure Resilience</a:t>
            </a:r>
          </a:p>
        </p:txBody>
      </p:sp>
      <p:sp>
        <p:nvSpPr>
          <p:cNvPr id="83" name="TextBox 82">
            <a:extLst>
              <a:ext uri="{FF2B5EF4-FFF2-40B4-BE49-F238E27FC236}">
                <a16:creationId xmlns:a16="http://schemas.microsoft.com/office/drawing/2014/main" id="{9782FE44-FAD8-AA49-9EF2-925C8F1A5D6B}"/>
              </a:ext>
            </a:extLst>
          </p:cNvPr>
          <p:cNvSpPr txBox="1"/>
          <p:nvPr/>
        </p:nvSpPr>
        <p:spPr>
          <a:xfrm>
            <a:off x="4206900" y="5284338"/>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Inter-domain TE</a:t>
            </a:r>
          </a:p>
        </p:txBody>
      </p:sp>
      <p:sp>
        <p:nvSpPr>
          <p:cNvPr id="84" name="TextBox 83">
            <a:extLst>
              <a:ext uri="{FF2B5EF4-FFF2-40B4-BE49-F238E27FC236}">
                <a16:creationId xmlns:a16="http://schemas.microsoft.com/office/drawing/2014/main" id="{5A904270-538A-794A-BBF8-1754FDB9B109}"/>
              </a:ext>
            </a:extLst>
          </p:cNvPr>
          <p:cNvSpPr txBox="1"/>
          <p:nvPr/>
        </p:nvSpPr>
        <p:spPr>
          <a:xfrm>
            <a:off x="4206899" y="5710612"/>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Distributed TE</a:t>
            </a:r>
          </a:p>
        </p:txBody>
      </p:sp>
      <p:sp>
        <p:nvSpPr>
          <p:cNvPr id="85" name="Slide Number Placeholder 2">
            <a:extLst>
              <a:ext uri="{FF2B5EF4-FFF2-40B4-BE49-F238E27FC236}">
                <a16:creationId xmlns:a16="http://schemas.microsoft.com/office/drawing/2014/main" id="{33F07474-B767-C54D-8EF5-D23A505EC88B}"/>
              </a:ext>
            </a:extLst>
          </p:cNvPr>
          <p:cNvSpPr>
            <a:spLocks noGrp="1"/>
          </p:cNvSpPr>
          <p:nvPr>
            <p:ph type="sldNum" sz="quarter" idx="12"/>
          </p:nvPr>
        </p:nvSpPr>
        <p:spPr>
          <a:xfrm>
            <a:off x="8507311" y="6001118"/>
            <a:ext cx="2743200" cy="365125"/>
          </a:xfrm>
        </p:spPr>
        <p:txBody>
          <a:bodyPr/>
          <a:lstStyle/>
          <a:p>
            <a:fld id="{53B6E4E1-C5B5-1E42-A6AB-FF133FBEF417}" type="slidenum">
              <a:rPr lang="en-US" smtClean="0">
                <a:latin typeface="+mj-lt"/>
                <a:cs typeface="Gill Sans" panose="020B0502020104020203" pitchFamily="34" charset="-79"/>
              </a:rPr>
              <a:t>8</a:t>
            </a:fld>
            <a:endParaRPr lang="en-US" dirty="0">
              <a:latin typeface="+mj-lt"/>
              <a:cs typeface="Gill Sans" panose="020B0502020104020203" pitchFamily="34" charset="-79"/>
            </a:endParaRPr>
          </a:p>
        </p:txBody>
      </p:sp>
      <p:sp>
        <p:nvSpPr>
          <p:cNvPr id="36" name="TextBox 35">
            <a:extLst>
              <a:ext uri="{FF2B5EF4-FFF2-40B4-BE49-F238E27FC236}">
                <a16:creationId xmlns:a16="http://schemas.microsoft.com/office/drawing/2014/main" id="{E6F0869F-6203-034B-B83F-2489F0D62100}"/>
              </a:ext>
            </a:extLst>
          </p:cNvPr>
          <p:cNvSpPr txBox="1"/>
          <p:nvPr/>
        </p:nvSpPr>
        <p:spPr>
          <a:xfrm>
            <a:off x="4206899" y="6150279"/>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Provisioning</a:t>
            </a:r>
          </a:p>
        </p:txBody>
      </p:sp>
      <p:sp>
        <p:nvSpPr>
          <p:cNvPr id="44" name="TextBox 43">
            <a:extLst>
              <a:ext uri="{FF2B5EF4-FFF2-40B4-BE49-F238E27FC236}">
                <a16:creationId xmlns:a16="http://schemas.microsoft.com/office/drawing/2014/main" id="{FB6DAB81-8922-CC48-BB77-8E419CFBDB11}"/>
              </a:ext>
            </a:extLst>
          </p:cNvPr>
          <p:cNvSpPr txBox="1"/>
          <p:nvPr/>
        </p:nvSpPr>
        <p:spPr>
          <a:xfrm>
            <a:off x="4208333" y="2317510"/>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Scheduling</a:t>
            </a:r>
          </a:p>
        </p:txBody>
      </p:sp>
      <p:sp>
        <p:nvSpPr>
          <p:cNvPr id="45" name="TextBox 44">
            <a:extLst>
              <a:ext uri="{FF2B5EF4-FFF2-40B4-BE49-F238E27FC236}">
                <a16:creationId xmlns:a16="http://schemas.microsoft.com/office/drawing/2014/main" id="{E265327F-8A82-4E34-9B60-18DD43820538}"/>
              </a:ext>
            </a:extLst>
          </p:cNvPr>
          <p:cNvSpPr txBox="1"/>
          <p:nvPr/>
        </p:nvSpPr>
        <p:spPr>
          <a:xfrm>
            <a:off x="4210346" y="1109078"/>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One-shot</a:t>
            </a:r>
          </a:p>
        </p:txBody>
      </p:sp>
      <p:sp>
        <p:nvSpPr>
          <p:cNvPr id="46" name="TextBox 45">
            <a:extLst>
              <a:ext uri="{FF2B5EF4-FFF2-40B4-BE49-F238E27FC236}">
                <a16:creationId xmlns:a16="http://schemas.microsoft.com/office/drawing/2014/main" id="{0DE112D1-CD52-4A39-BD52-D843BC41FC1C}"/>
              </a:ext>
            </a:extLst>
          </p:cNvPr>
          <p:cNvSpPr txBox="1"/>
          <p:nvPr/>
        </p:nvSpPr>
        <p:spPr>
          <a:xfrm>
            <a:off x="4195665" y="1120731"/>
            <a:ext cx="2165021"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Intra-domain TE</a:t>
            </a:r>
          </a:p>
        </p:txBody>
      </p:sp>
      <p:sp>
        <p:nvSpPr>
          <p:cNvPr id="47" name="TextBox 46">
            <a:extLst>
              <a:ext uri="{FF2B5EF4-FFF2-40B4-BE49-F238E27FC236}">
                <a16:creationId xmlns:a16="http://schemas.microsoft.com/office/drawing/2014/main" id="{4C530019-8A6D-4412-AAE0-83ADA659D7EF}"/>
              </a:ext>
            </a:extLst>
          </p:cNvPr>
          <p:cNvSpPr txBox="1"/>
          <p:nvPr/>
        </p:nvSpPr>
        <p:spPr>
          <a:xfrm>
            <a:off x="4192195" y="1110850"/>
            <a:ext cx="2164997" cy="400110"/>
          </a:xfrm>
          <a:prstGeom prst="rect">
            <a:avLst/>
          </a:prstGeom>
          <a:solidFill>
            <a:srgbClr val="86191D"/>
          </a:solidFill>
          <a:ln>
            <a:solidFill>
              <a:srgbClr val="861B1C"/>
            </a:solidFill>
          </a:ln>
        </p:spPr>
        <p:txBody>
          <a:bodyPr wrap="square" rtlCol="0">
            <a:spAutoFit/>
          </a:bodyPr>
          <a:lstStyle/>
          <a:p>
            <a:pPr algn="ctr"/>
            <a:r>
              <a:rPr lang="en-US" sz="2000" dirty="0">
                <a:solidFill>
                  <a:schemeClr val="bg1"/>
                </a:solidFill>
                <a:latin typeface="+mj-lt"/>
                <a:cs typeface="Gill Sans" panose="020B0502020104020203" pitchFamily="34" charset="-79"/>
              </a:rPr>
              <a:t>Run-time</a:t>
            </a:r>
          </a:p>
        </p:txBody>
      </p:sp>
      <p:cxnSp>
        <p:nvCxnSpPr>
          <p:cNvPr id="48" name="Straight Arrow Connector 47">
            <a:extLst>
              <a:ext uri="{FF2B5EF4-FFF2-40B4-BE49-F238E27FC236}">
                <a16:creationId xmlns:a16="http://schemas.microsoft.com/office/drawing/2014/main" id="{05754694-47E0-E246-BFB2-C49093C7AEBE}"/>
              </a:ext>
            </a:extLst>
          </p:cNvPr>
          <p:cNvCxnSpPr>
            <a:cxnSpLocks/>
          </p:cNvCxnSpPr>
          <p:nvPr/>
        </p:nvCxnSpPr>
        <p:spPr>
          <a:xfrm>
            <a:off x="9137010" y="1567546"/>
            <a:ext cx="0" cy="3178882"/>
          </a:xfrm>
          <a:prstGeom prst="straightConnector1">
            <a:avLst/>
          </a:prstGeom>
          <a:ln w="3810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217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429 0.00046 L 0.2181 0.09676 " pathEditMode="relative" rAng="0" ptsTypes="AA">
                                      <p:cBhvr>
                                        <p:cTn id="10" dur="2000" fill="hold"/>
                                        <p:tgtEl>
                                          <p:spTgt spid="74"/>
                                        </p:tgtEl>
                                        <p:attrNameLst>
                                          <p:attrName>ppt_x</p:attrName>
                                          <p:attrName>ppt_y</p:attrName>
                                        </p:attrNameLst>
                                      </p:cBhvr>
                                      <p:rCtr x="11120" y="4815"/>
                                    </p:animMotion>
                                  </p:childTnLst>
                                </p:cTn>
                              </p:par>
                              <p:par>
                                <p:cTn id="11" presetID="42" presetClass="path" presetSubtype="0" accel="50000" decel="50000" fill="hold" grpId="1" nodeType="withEffect">
                                  <p:stCondLst>
                                    <p:cond delay="0"/>
                                  </p:stCondLst>
                                  <p:childTnLst>
                                    <p:animMotion origin="layout" path="M -4.16667E-6 4.07407E-6 L 0.41693 -0.36412 " pathEditMode="relative" rAng="0" ptsTypes="AA">
                                      <p:cBhvr>
                                        <p:cTn id="12" dur="2000" fill="hold"/>
                                        <p:tgtEl>
                                          <p:spTgt spid="80"/>
                                        </p:tgtEl>
                                        <p:attrNameLst>
                                          <p:attrName>ppt_x</p:attrName>
                                          <p:attrName>ppt_y</p:attrName>
                                        </p:attrNameLst>
                                      </p:cBhvr>
                                      <p:rCtr x="20846" y="-18218"/>
                                    </p:animMotion>
                                  </p:childTnLst>
                                </p:cTn>
                              </p:par>
                              <p:par>
                                <p:cTn id="13" presetID="42" presetClass="path" presetSubtype="0" accel="50000" decel="50000" fill="hold" grpId="0" nodeType="withEffect">
                                  <p:stCondLst>
                                    <p:cond delay="0"/>
                                  </p:stCondLst>
                                  <p:childTnLst>
                                    <p:animMotion origin="layout" path="M -4.16667E-6 4.44444E-6 L 0.40912 -0.57176 " pathEditMode="relative" rAng="0" ptsTypes="AA">
                                      <p:cBhvr>
                                        <p:cTn id="14" dur="2000" fill="hold"/>
                                        <p:tgtEl>
                                          <p:spTgt spid="84"/>
                                        </p:tgtEl>
                                        <p:attrNameLst>
                                          <p:attrName>ppt_x</p:attrName>
                                          <p:attrName>ppt_y</p:attrName>
                                        </p:attrNameLst>
                                      </p:cBhvr>
                                      <p:rCtr x="20456" y="-28588"/>
                                    </p:animMotion>
                                  </p:childTnLst>
                                </p:cTn>
                              </p:par>
                            </p:childTnLst>
                          </p:cTn>
                        </p:par>
                        <p:par>
                          <p:cTn id="15" fill="hold">
                            <p:stCondLst>
                              <p:cond delay="2000"/>
                            </p:stCondLst>
                            <p:childTnLst>
                              <p:par>
                                <p:cTn id="16" presetID="1" presetClass="exit" presetSubtype="0" fill="hold" grpId="1" nodeType="afterEffect">
                                  <p:stCondLst>
                                    <p:cond delay="0"/>
                                  </p:stCondLst>
                                  <p:childTnLst>
                                    <p:set>
                                      <p:cBhvr>
                                        <p:cTn id="17" dur="1" fill="hold">
                                          <p:stCondLst>
                                            <p:cond delay="0"/>
                                          </p:stCondLst>
                                        </p:cTn>
                                        <p:tgtEl>
                                          <p:spTgt spid="84"/>
                                        </p:tgtEl>
                                        <p:attrNameLst>
                                          <p:attrName>style.visibility</p:attrName>
                                        </p:attrNameLst>
                                      </p:cBhvr>
                                      <p:to>
                                        <p:strVal val="hidden"/>
                                      </p:to>
                                    </p:set>
                                  </p:childTnLst>
                                </p:cTn>
                              </p:par>
                              <p:par>
                                <p:cTn id="18" presetID="1" presetClass="entr" presetSubtype="0" fill="hold" grpId="1"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0" nodeType="clickEffect">
                                  <p:stCondLst>
                                    <p:cond delay="0"/>
                                  </p:stCondLst>
                                  <p:childTnLst>
                                    <p:animMotion origin="layout" path="M -4.16667E-6 0.00162 L 0.21706 -0.09722 " pathEditMode="relative" rAng="0" ptsTypes="AA">
                                      <p:cBhvr>
                                        <p:cTn id="23" dur="2000" fill="hold"/>
                                        <p:tgtEl>
                                          <p:spTgt spid="78"/>
                                        </p:tgtEl>
                                        <p:attrNameLst>
                                          <p:attrName>ppt_x</p:attrName>
                                          <p:attrName>ppt_y</p:attrName>
                                        </p:attrNameLst>
                                      </p:cBhvr>
                                      <p:rCtr x="10846" y="-4954"/>
                                    </p:animMotion>
                                  </p:childTnLst>
                                </p:cTn>
                              </p:par>
                              <p:par>
                                <p:cTn id="24" presetID="42" presetClass="path" presetSubtype="0" accel="50000" decel="50000" fill="hold" grpId="0" nodeType="withEffect">
                                  <p:stCondLst>
                                    <p:cond delay="0"/>
                                  </p:stCondLst>
                                  <p:childTnLst>
                                    <p:animMotion origin="layout" path="M -2.5E-6 3.7037E-7 L 0.41888 0.19421 " pathEditMode="relative" rAng="0" ptsTypes="AA">
                                      <p:cBhvr>
                                        <p:cTn id="25" dur="2000" fill="hold"/>
                                        <p:tgtEl>
                                          <p:spTgt spid="46"/>
                                        </p:tgtEl>
                                        <p:attrNameLst>
                                          <p:attrName>ppt_x</p:attrName>
                                          <p:attrName>ppt_y</p:attrName>
                                        </p:attrNameLst>
                                      </p:cBhvr>
                                      <p:rCtr x="20937" y="9699"/>
                                    </p:animMotion>
                                  </p:childTnLst>
                                </p:cTn>
                              </p:par>
                              <p:par>
                                <p:cTn id="26" presetID="42" presetClass="path" presetSubtype="0" accel="50000" decel="50000" fill="hold" grpId="1" nodeType="withEffect">
                                  <p:stCondLst>
                                    <p:cond delay="0"/>
                                  </p:stCondLst>
                                  <p:childTnLst>
                                    <p:animMotion origin="layout" path="M -4.16667E-6 1.48148E-6 L 0.21706 -0.41204 " pathEditMode="relative" rAng="0" ptsTypes="AA">
                                      <p:cBhvr>
                                        <p:cTn id="27" dur="2000" fill="hold"/>
                                        <p:tgtEl>
                                          <p:spTgt spid="83"/>
                                        </p:tgtEl>
                                        <p:attrNameLst>
                                          <p:attrName>ppt_x</p:attrName>
                                          <p:attrName>ppt_y</p:attrName>
                                        </p:attrNameLst>
                                      </p:cBhvr>
                                      <p:rCtr x="10846" y="-20602"/>
                                    </p:animMotion>
                                  </p:childTnLst>
                                </p:cTn>
                              </p:par>
                            </p:childTnLst>
                          </p:cTn>
                        </p:par>
                        <p:par>
                          <p:cTn id="28" fill="hold">
                            <p:stCondLst>
                              <p:cond delay="2000"/>
                            </p:stCondLst>
                            <p:childTnLst>
                              <p:par>
                                <p:cTn id="29" presetID="1" presetClass="exit" presetSubtype="0" fill="hold" grpId="2" nodeType="afterEffect">
                                  <p:stCondLst>
                                    <p:cond delay="0"/>
                                  </p:stCondLst>
                                  <p:childTnLst>
                                    <p:set>
                                      <p:cBhvr>
                                        <p:cTn id="30" dur="1" fill="hold">
                                          <p:stCondLst>
                                            <p:cond delay="0"/>
                                          </p:stCondLst>
                                        </p:cTn>
                                        <p:tgtEl>
                                          <p:spTgt spid="83"/>
                                        </p:tgtEl>
                                        <p:attrNameLst>
                                          <p:attrName>style.visibility</p:attrName>
                                        </p:attrNameLst>
                                      </p:cBhvr>
                                      <p:to>
                                        <p:strVal val="hidden"/>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0" nodeType="clickEffect">
                                  <p:stCondLst>
                                    <p:cond delay="0"/>
                                  </p:stCondLst>
                                  <p:childTnLst>
                                    <p:animMotion origin="layout" path="M -4.375E-6 3.7037E-7 L 0.21706 0.12245 " pathEditMode="relative" rAng="0" ptsTypes="AA">
                                      <p:cBhvr>
                                        <p:cTn id="37" dur="2000" fill="hold"/>
                                        <p:tgtEl>
                                          <p:spTgt spid="44"/>
                                        </p:tgtEl>
                                        <p:attrNameLst>
                                          <p:attrName>ppt_x</p:attrName>
                                          <p:attrName>ppt_y</p:attrName>
                                        </p:attrNameLst>
                                      </p:cBhvr>
                                      <p:rCtr x="10846" y="6111"/>
                                    </p:animMotion>
                                  </p:childTnLst>
                                </p:cTn>
                              </p:par>
                              <p:par>
                                <p:cTn id="38" presetID="0" presetClass="path" presetSubtype="0" accel="50000" decel="50000" fill="hold" grpId="1" nodeType="withEffect">
                                  <p:stCondLst>
                                    <p:cond delay="0"/>
                                  </p:stCondLst>
                                  <p:childTnLst>
                                    <p:animMotion origin="layout" path="M -4.58333E-6 -2.22222E-6 L 0.41706 0.29861 " pathEditMode="relative" rAng="0" ptsTypes="AA">
                                      <p:cBhvr>
                                        <p:cTn id="39" dur="2000" fill="hold"/>
                                        <p:tgtEl>
                                          <p:spTgt spid="45"/>
                                        </p:tgtEl>
                                        <p:attrNameLst>
                                          <p:attrName>ppt_x</p:attrName>
                                          <p:attrName>ppt_y</p:attrName>
                                        </p:attrNameLst>
                                      </p:cBhvr>
                                      <p:rCtr x="20846" y="14931"/>
                                    </p:animMotion>
                                  </p:childTnLst>
                                </p:cTn>
                              </p:par>
                            </p:childTnLst>
                          </p:cTn>
                        </p:par>
                        <p:par>
                          <p:cTn id="40" fill="hold">
                            <p:stCondLst>
                              <p:cond delay="2000"/>
                            </p:stCondLst>
                            <p:childTnLst>
                              <p:par>
                                <p:cTn id="41" presetID="1" presetClass="entr" presetSubtype="0" fill="hold" grpId="1" nodeType="after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0" nodeType="clickEffect">
                                  <p:stCondLst>
                                    <p:cond delay="0"/>
                                  </p:stCondLst>
                                  <p:childTnLst>
                                    <p:animMotion origin="layout" path="M -4.16667E-6 4.07407E-6 L 0.21706 -0.32223 " pathEditMode="relative" rAng="0" ptsTypes="AA">
                                      <p:cBhvr>
                                        <p:cTn id="46" dur="2000" fill="hold"/>
                                        <p:tgtEl>
                                          <p:spTgt spid="36"/>
                                        </p:tgtEl>
                                        <p:attrNameLst>
                                          <p:attrName>ppt_x</p:attrName>
                                          <p:attrName>ppt_y</p:attrName>
                                        </p:attrNameLst>
                                      </p:cBhvr>
                                      <p:rCtr x="10846" y="-16111"/>
                                    </p:animMotion>
                                  </p:childTnLst>
                                </p:cTn>
                              </p:par>
                              <p:par>
                                <p:cTn id="47" presetID="0" presetClass="path" presetSubtype="0" accel="50000" decel="50000" fill="hold" grpId="2" nodeType="withEffect">
                                  <p:stCondLst>
                                    <p:cond delay="0"/>
                                  </p:stCondLst>
                                  <p:childTnLst>
                                    <p:animMotion origin="layout" path="M 0.00261 -3.7037E-6 L 0.41836 0.4125 " pathEditMode="relative" rAng="0" ptsTypes="AA">
                                      <p:cBhvr>
                                        <p:cTn id="48" dur="2000" fill="hold"/>
                                        <p:tgtEl>
                                          <p:spTgt spid="47"/>
                                        </p:tgtEl>
                                        <p:attrNameLst>
                                          <p:attrName>ppt_x</p:attrName>
                                          <p:attrName>ppt_y</p:attrName>
                                        </p:attrNameLst>
                                      </p:cBhvr>
                                      <p:rCtr x="20781" y="20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8" grpId="0" animBg="1"/>
      <p:bldP spid="80" grpId="1" animBg="1"/>
      <p:bldP spid="83" grpId="1" animBg="1"/>
      <p:bldP spid="83" grpId="2" animBg="1"/>
      <p:bldP spid="84" grpId="0" animBg="1"/>
      <p:bldP spid="84" grpId="1" animBg="1"/>
      <p:bldP spid="36" grpId="0" animBg="1"/>
      <p:bldP spid="44" grpId="0" animBg="1"/>
      <p:bldP spid="45" grpId="0" animBg="1"/>
      <p:bldP spid="45" grpId="1" animBg="1"/>
      <p:bldP spid="46" grpId="0" animBg="1"/>
      <p:bldP spid="46" grpId="1" animBg="1"/>
      <p:bldP spid="47" grpId="1" animBg="1"/>
      <p:bldP spid="47"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1599-4857-654B-A598-27A6AAA01B2F}"/>
              </a:ext>
            </a:extLst>
          </p:cNvPr>
          <p:cNvSpPr>
            <a:spLocks noGrp="1"/>
          </p:cNvSpPr>
          <p:nvPr>
            <p:ph type="title"/>
          </p:nvPr>
        </p:nvSpPr>
        <p:spPr>
          <a:xfrm>
            <a:off x="358495" y="22568"/>
            <a:ext cx="10854833" cy="1325563"/>
          </a:xfrm>
        </p:spPr>
        <p:txBody>
          <a:bodyPr>
            <a:normAutofit/>
          </a:bodyPr>
          <a:lstStyle/>
          <a:p>
            <a:r>
              <a:rPr lang="en-US" dirty="0">
                <a:solidFill>
                  <a:srgbClr val="861B1C"/>
                </a:solidFill>
                <a:cs typeface="Gill Sans" panose="020B0502020104020203" pitchFamily="34" charset="-79"/>
              </a:rPr>
              <a:t>Centralized traffic </a:t>
            </a:r>
            <a:r>
              <a:rPr lang="en-US">
                <a:solidFill>
                  <a:srgbClr val="861B1C"/>
                </a:solidFill>
                <a:cs typeface="Gill Sans" panose="020B0502020104020203" pitchFamily="34" charset="-79"/>
              </a:rPr>
              <a:t>engineering formulation</a:t>
            </a:r>
            <a:endParaRPr lang="en-US" dirty="0">
              <a:solidFill>
                <a:srgbClr val="861B1C"/>
              </a:solidFill>
              <a:cs typeface="Gill Sans" panose="020B0502020104020203" pitchFamily="34" charset="-79"/>
            </a:endParaRPr>
          </a:p>
        </p:txBody>
      </p:sp>
      <p:sp>
        <p:nvSpPr>
          <p:cNvPr id="3" name="Slide Number Placeholder 2">
            <a:extLst>
              <a:ext uri="{FF2B5EF4-FFF2-40B4-BE49-F238E27FC236}">
                <a16:creationId xmlns:a16="http://schemas.microsoft.com/office/drawing/2014/main" id="{D7B9A290-FF1F-B748-8836-37E4B491D6A8}"/>
              </a:ext>
            </a:extLst>
          </p:cNvPr>
          <p:cNvSpPr>
            <a:spLocks noGrp="1"/>
          </p:cNvSpPr>
          <p:nvPr>
            <p:ph type="sldNum" sz="quarter" idx="12"/>
          </p:nvPr>
        </p:nvSpPr>
        <p:spPr>
          <a:xfrm>
            <a:off x="8410032" y="6024967"/>
            <a:ext cx="2743200" cy="365125"/>
          </a:xfrm>
        </p:spPr>
        <p:txBody>
          <a:bodyPr/>
          <a:lstStyle/>
          <a:p>
            <a:fld id="{53B6E4E1-C5B5-1E42-A6AB-FF133FBEF417}" type="slidenum">
              <a:rPr lang="en-US" smtClean="0">
                <a:latin typeface="+mj-lt"/>
                <a:cs typeface="Gill Sans" panose="020B0502020104020203" pitchFamily="34" charset="-79"/>
              </a:rPr>
              <a:t>9</a:t>
            </a:fld>
            <a:endParaRPr lang="en-US" dirty="0">
              <a:latin typeface="+mj-lt"/>
              <a:cs typeface="Gill Sans" panose="020B0502020104020203" pitchFamily="34" charset="-79"/>
            </a:endParaRPr>
          </a:p>
        </p:txBody>
      </p:sp>
      <p:sp>
        <p:nvSpPr>
          <p:cNvPr id="53" name="TextBox 52">
            <a:extLst>
              <a:ext uri="{FF2B5EF4-FFF2-40B4-BE49-F238E27FC236}">
                <a16:creationId xmlns:a16="http://schemas.microsoft.com/office/drawing/2014/main" id="{DC4EFA4A-95D4-7946-B966-FF5E1F989C34}"/>
              </a:ext>
            </a:extLst>
          </p:cNvPr>
          <p:cNvSpPr txBox="1"/>
          <p:nvPr/>
        </p:nvSpPr>
        <p:spPr>
          <a:xfrm>
            <a:off x="5048410" y="5427906"/>
            <a:ext cx="184731" cy="584775"/>
          </a:xfrm>
          <a:prstGeom prst="rect">
            <a:avLst/>
          </a:prstGeom>
          <a:noFill/>
        </p:spPr>
        <p:txBody>
          <a:bodyPr wrap="none" rtlCol="0">
            <a:spAutoFit/>
          </a:bodyPr>
          <a:lstStyle/>
          <a:p>
            <a:endParaRPr lang="en-US" sz="3200" dirty="0">
              <a:latin typeface="+mj-lt"/>
              <a:cs typeface="Gill Sans" panose="020B0502020104020203" pitchFamily="34" charset="-79"/>
            </a:endParaRPr>
          </a:p>
        </p:txBody>
      </p:sp>
      <p:sp>
        <p:nvSpPr>
          <p:cNvPr id="9" name="Rectangle 8">
            <a:extLst>
              <a:ext uri="{FF2B5EF4-FFF2-40B4-BE49-F238E27FC236}">
                <a16:creationId xmlns:a16="http://schemas.microsoft.com/office/drawing/2014/main" id="{AB4F6189-9733-994A-A4A9-1B0E3D3DB7B3}"/>
              </a:ext>
            </a:extLst>
          </p:cNvPr>
          <p:cNvSpPr/>
          <p:nvPr/>
        </p:nvSpPr>
        <p:spPr>
          <a:xfrm>
            <a:off x="342410" y="2092123"/>
            <a:ext cx="2203409" cy="976053"/>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Network Topology</a:t>
            </a:r>
          </a:p>
        </p:txBody>
      </p:sp>
      <p:sp>
        <p:nvSpPr>
          <p:cNvPr id="13" name="Rectangle 12">
            <a:extLst>
              <a:ext uri="{FF2B5EF4-FFF2-40B4-BE49-F238E27FC236}">
                <a16:creationId xmlns:a16="http://schemas.microsoft.com/office/drawing/2014/main" id="{FD4CE9A0-04B9-CA4C-8C94-6FBC1C6C7DE5}"/>
              </a:ext>
            </a:extLst>
          </p:cNvPr>
          <p:cNvSpPr/>
          <p:nvPr/>
        </p:nvSpPr>
        <p:spPr>
          <a:xfrm>
            <a:off x="9659423" y="3216395"/>
            <a:ext cx="2203408" cy="1111052"/>
          </a:xfrm>
          <a:prstGeom prst="rect">
            <a:avLst/>
          </a:prstGeom>
          <a:solidFill>
            <a:schemeClr val="bg2">
              <a:lumMod val="5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Flow Allocations</a:t>
            </a:r>
          </a:p>
        </p:txBody>
      </p:sp>
      <p:sp>
        <p:nvSpPr>
          <p:cNvPr id="20" name="Rectangle 19">
            <a:extLst>
              <a:ext uri="{FF2B5EF4-FFF2-40B4-BE49-F238E27FC236}">
                <a16:creationId xmlns:a16="http://schemas.microsoft.com/office/drawing/2014/main" id="{F723FA0C-791C-2C4C-B34E-44388B5A08C8}"/>
              </a:ext>
            </a:extLst>
          </p:cNvPr>
          <p:cNvSpPr/>
          <p:nvPr/>
        </p:nvSpPr>
        <p:spPr>
          <a:xfrm>
            <a:off x="329169" y="3278529"/>
            <a:ext cx="2203410" cy="995781"/>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Demand Matrix</a:t>
            </a:r>
          </a:p>
        </p:txBody>
      </p:sp>
      <p:sp>
        <p:nvSpPr>
          <p:cNvPr id="22" name="Rectangle 21">
            <a:extLst>
              <a:ext uri="{FF2B5EF4-FFF2-40B4-BE49-F238E27FC236}">
                <a16:creationId xmlns:a16="http://schemas.microsoft.com/office/drawing/2014/main" id="{D2E05CC7-AA66-6F49-95C8-D6F1104714F9}"/>
              </a:ext>
            </a:extLst>
          </p:cNvPr>
          <p:cNvSpPr/>
          <p:nvPr/>
        </p:nvSpPr>
        <p:spPr>
          <a:xfrm>
            <a:off x="4710687" y="3211179"/>
            <a:ext cx="3190711" cy="111105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mj-lt"/>
                <a:cs typeface="Gill Sans" panose="020B0502020104020203" pitchFamily="34" charset="-79"/>
              </a:rPr>
              <a:t>Optimization</a:t>
            </a:r>
          </a:p>
          <a:p>
            <a:pPr algn="ctr"/>
            <a:r>
              <a:rPr lang="en-US" sz="2800" dirty="0">
                <a:solidFill>
                  <a:schemeClr val="tx1"/>
                </a:solidFill>
                <a:latin typeface="+mj-lt"/>
                <a:cs typeface="Gill Sans" panose="020B0502020104020203" pitchFamily="34" charset="-79"/>
              </a:rPr>
              <a:t>Objective</a:t>
            </a:r>
          </a:p>
        </p:txBody>
      </p:sp>
      <p:sp>
        <p:nvSpPr>
          <p:cNvPr id="4" name="TextBox 3">
            <a:extLst>
              <a:ext uri="{FF2B5EF4-FFF2-40B4-BE49-F238E27FC236}">
                <a16:creationId xmlns:a16="http://schemas.microsoft.com/office/drawing/2014/main" id="{B2D75C78-25B1-7847-A81F-586D99066438}"/>
              </a:ext>
            </a:extLst>
          </p:cNvPr>
          <p:cNvSpPr txBox="1"/>
          <p:nvPr/>
        </p:nvSpPr>
        <p:spPr>
          <a:xfrm>
            <a:off x="1831408" y="1269850"/>
            <a:ext cx="1409113" cy="523220"/>
          </a:xfrm>
          <a:prstGeom prst="rect">
            <a:avLst/>
          </a:prstGeom>
          <a:noFill/>
          <a:ln w="50800">
            <a:solidFill>
              <a:srgbClr val="861B1C"/>
            </a:solidFill>
          </a:ln>
        </p:spPr>
        <p:txBody>
          <a:bodyPr wrap="square" rtlCol="0">
            <a:spAutoFit/>
          </a:bodyPr>
          <a:lstStyle/>
          <a:p>
            <a:pPr algn="ctr"/>
            <a:r>
              <a:rPr lang="en-US" sz="2800" dirty="0">
                <a:latin typeface="+mj-lt"/>
                <a:cs typeface="Gill Sans" panose="020B0502020104020203" pitchFamily="34" charset="-79"/>
              </a:rPr>
              <a:t>Inputs</a:t>
            </a:r>
          </a:p>
        </p:txBody>
      </p:sp>
      <p:sp>
        <p:nvSpPr>
          <p:cNvPr id="24" name="TextBox 23">
            <a:extLst>
              <a:ext uri="{FF2B5EF4-FFF2-40B4-BE49-F238E27FC236}">
                <a16:creationId xmlns:a16="http://schemas.microsoft.com/office/drawing/2014/main" id="{6CD4659D-0F55-2542-B898-E4E77D5078AA}"/>
              </a:ext>
            </a:extLst>
          </p:cNvPr>
          <p:cNvSpPr txBox="1"/>
          <p:nvPr/>
        </p:nvSpPr>
        <p:spPr>
          <a:xfrm>
            <a:off x="9077075" y="1269850"/>
            <a:ext cx="1409114" cy="523220"/>
          </a:xfrm>
          <a:prstGeom prst="rect">
            <a:avLst/>
          </a:prstGeom>
          <a:noFill/>
          <a:ln w="50800">
            <a:solidFill>
              <a:srgbClr val="861B1C"/>
            </a:solidFill>
          </a:ln>
        </p:spPr>
        <p:txBody>
          <a:bodyPr wrap="square" rtlCol="0">
            <a:spAutoFit/>
          </a:bodyPr>
          <a:lstStyle/>
          <a:p>
            <a:pPr algn="ctr"/>
            <a:r>
              <a:rPr lang="en-US" sz="2800" dirty="0">
                <a:latin typeface="+mj-lt"/>
                <a:cs typeface="Gill Sans" panose="020B0502020104020203" pitchFamily="34" charset="-79"/>
              </a:rPr>
              <a:t>Outputs</a:t>
            </a:r>
          </a:p>
        </p:txBody>
      </p:sp>
      <p:cxnSp>
        <p:nvCxnSpPr>
          <p:cNvPr id="25" name="Straight Arrow Connector 24">
            <a:extLst>
              <a:ext uri="{FF2B5EF4-FFF2-40B4-BE49-F238E27FC236}">
                <a16:creationId xmlns:a16="http://schemas.microsoft.com/office/drawing/2014/main" id="{A3E696C2-37C4-1643-A11E-EF7938BC4972}"/>
              </a:ext>
            </a:extLst>
          </p:cNvPr>
          <p:cNvCxnSpPr>
            <a:cxnSpLocks/>
            <a:stCxn id="20" idx="3"/>
            <a:endCxn id="22" idx="1"/>
          </p:cNvCxnSpPr>
          <p:nvPr/>
        </p:nvCxnSpPr>
        <p:spPr>
          <a:xfrm flipV="1">
            <a:off x="2532579" y="3766705"/>
            <a:ext cx="2178108" cy="971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A61FC69-63C2-F249-B6CD-68571B67CA3E}"/>
              </a:ext>
            </a:extLst>
          </p:cNvPr>
          <p:cNvCxnSpPr>
            <a:cxnSpLocks/>
            <a:stCxn id="9" idx="3"/>
            <a:endCxn id="22" idx="1"/>
          </p:cNvCxnSpPr>
          <p:nvPr/>
        </p:nvCxnSpPr>
        <p:spPr>
          <a:xfrm>
            <a:off x="2545819" y="2580150"/>
            <a:ext cx="2164868" cy="11865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443716C5-D671-E442-80F5-E6FFDFA788E9}"/>
              </a:ext>
            </a:extLst>
          </p:cNvPr>
          <p:cNvGrpSpPr/>
          <p:nvPr/>
        </p:nvGrpSpPr>
        <p:grpSpPr>
          <a:xfrm>
            <a:off x="2879451" y="4322231"/>
            <a:ext cx="3426592" cy="1963246"/>
            <a:chOff x="3442501" y="4213624"/>
            <a:chExt cx="3426592" cy="1963246"/>
          </a:xfrm>
          <a:solidFill>
            <a:schemeClr val="accent1">
              <a:lumMod val="75000"/>
            </a:schemeClr>
          </a:solidFill>
        </p:grpSpPr>
        <p:sp>
          <p:nvSpPr>
            <p:cNvPr id="23" name="Rectangle 22">
              <a:extLst>
                <a:ext uri="{FF2B5EF4-FFF2-40B4-BE49-F238E27FC236}">
                  <a16:creationId xmlns:a16="http://schemas.microsoft.com/office/drawing/2014/main" id="{150D097A-299D-A24B-BFB4-E09DE293620E}"/>
                </a:ext>
              </a:extLst>
            </p:cNvPr>
            <p:cNvSpPr/>
            <p:nvPr/>
          </p:nvSpPr>
          <p:spPr>
            <a:xfrm>
              <a:off x="3442501" y="5065818"/>
              <a:ext cx="2203410" cy="1111052"/>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Demand Constraints</a:t>
              </a:r>
            </a:p>
          </p:txBody>
        </p:sp>
        <p:cxnSp>
          <p:nvCxnSpPr>
            <p:cNvPr id="31" name="Straight Arrow Connector 30">
              <a:extLst>
                <a:ext uri="{FF2B5EF4-FFF2-40B4-BE49-F238E27FC236}">
                  <a16:creationId xmlns:a16="http://schemas.microsoft.com/office/drawing/2014/main" id="{94616FBB-0BD3-D44E-889D-1BFA6E16EE85}"/>
                </a:ext>
              </a:extLst>
            </p:cNvPr>
            <p:cNvCxnSpPr>
              <a:cxnSpLocks/>
              <a:stCxn id="23" idx="0"/>
              <a:endCxn id="22" idx="2"/>
            </p:cNvCxnSpPr>
            <p:nvPr/>
          </p:nvCxnSpPr>
          <p:spPr>
            <a:xfrm flipV="1">
              <a:off x="4544206" y="4213624"/>
              <a:ext cx="2324887" cy="852194"/>
            </a:xfrm>
            <a:prstGeom prst="straightConnector1">
              <a:avLst/>
            </a:prstGeom>
            <a:grpFill/>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cxnSp>
        <p:nvCxnSpPr>
          <p:cNvPr id="36" name="Straight Arrow Connector 35">
            <a:extLst>
              <a:ext uri="{FF2B5EF4-FFF2-40B4-BE49-F238E27FC236}">
                <a16:creationId xmlns:a16="http://schemas.microsoft.com/office/drawing/2014/main" id="{D9B4E15A-3C4A-C246-978E-DB3F7AB7D9AF}"/>
              </a:ext>
            </a:extLst>
          </p:cNvPr>
          <p:cNvCxnSpPr>
            <a:cxnSpLocks/>
            <a:stCxn id="22" idx="3"/>
            <a:endCxn id="13" idx="1"/>
          </p:cNvCxnSpPr>
          <p:nvPr/>
        </p:nvCxnSpPr>
        <p:spPr>
          <a:xfrm>
            <a:off x="7901398" y="3766705"/>
            <a:ext cx="1758025" cy="52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7113B49-C4DD-904D-B4DD-B6A96D068F16}"/>
              </a:ext>
            </a:extLst>
          </p:cNvPr>
          <p:cNvSpPr/>
          <p:nvPr/>
        </p:nvSpPr>
        <p:spPr>
          <a:xfrm>
            <a:off x="5209649" y="5174425"/>
            <a:ext cx="2203409" cy="1111052"/>
          </a:xfrm>
          <a:prstGeom prst="rect">
            <a:avLst/>
          </a:prstGeom>
          <a:solidFill>
            <a:schemeClr val="accent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Capacity Constraints</a:t>
            </a:r>
          </a:p>
        </p:txBody>
      </p:sp>
      <p:cxnSp>
        <p:nvCxnSpPr>
          <p:cNvPr id="41" name="Straight Arrow Connector 40">
            <a:extLst>
              <a:ext uri="{FF2B5EF4-FFF2-40B4-BE49-F238E27FC236}">
                <a16:creationId xmlns:a16="http://schemas.microsoft.com/office/drawing/2014/main" id="{BEF53E4A-37E1-994A-B4EC-82A712D3DB51}"/>
              </a:ext>
            </a:extLst>
          </p:cNvPr>
          <p:cNvCxnSpPr>
            <a:cxnSpLocks/>
            <a:stCxn id="27" idx="0"/>
            <a:endCxn id="22" idx="2"/>
          </p:cNvCxnSpPr>
          <p:nvPr/>
        </p:nvCxnSpPr>
        <p:spPr>
          <a:xfrm flipH="1" flipV="1">
            <a:off x="6306043" y="4322231"/>
            <a:ext cx="5311" cy="8521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92AFD122-B143-004C-AE59-FA2C2E1F04B7}"/>
              </a:ext>
            </a:extLst>
          </p:cNvPr>
          <p:cNvSpPr/>
          <p:nvPr/>
        </p:nvSpPr>
        <p:spPr>
          <a:xfrm>
            <a:off x="329169" y="4515946"/>
            <a:ext cx="2203410" cy="995781"/>
          </a:xfrm>
          <a:prstGeom prst="rect">
            <a:avLst/>
          </a:prstGeom>
          <a:solidFill>
            <a:srgbClr val="861B1C"/>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Tunnels</a:t>
            </a:r>
          </a:p>
        </p:txBody>
      </p:sp>
      <p:cxnSp>
        <p:nvCxnSpPr>
          <p:cNvPr id="30" name="Straight Arrow Connector 29">
            <a:extLst>
              <a:ext uri="{FF2B5EF4-FFF2-40B4-BE49-F238E27FC236}">
                <a16:creationId xmlns:a16="http://schemas.microsoft.com/office/drawing/2014/main" id="{99615F96-346E-F841-9D0E-4570206DA492}"/>
              </a:ext>
            </a:extLst>
          </p:cNvPr>
          <p:cNvCxnSpPr>
            <a:cxnSpLocks/>
            <a:stCxn id="21" idx="3"/>
            <a:endCxn id="22" idx="1"/>
          </p:cNvCxnSpPr>
          <p:nvPr/>
        </p:nvCxnSpPr>
        <p:spPr>
          <a:xfrm flipV="1">
            <a:off x="2532579" y="3766705"/>
            <a:ext cx="2178108" cy="12471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BCCAF7F4-EDFE-D64B-A2CC-E1D42C679FB4}"/>
                  </a:ext>
                </a:extLst>
              </p:cNvPr>
              <p:cNvSpPr/>
              <p:nvPr/>
            </p:nvSpPr>
            <p:spPr>
              <a:xfrm>
                <a:off x="4710687" y="3232981"/>
                <a:ext cx="3656100" cy="11110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cs typeface="Gill Sans" panose="020B0502020104020203" pitchFamily="34" charset="-79"/>
                        </a:rPr>
                        <m:t>𝑚𝑎𝑥</m:t>
                      </m:r>
                      <m:nary>
                        <m:naryPr>
                          <m:chr m:val="∑"/>
                          <m:supHide m:val="on"/>
                          <m:ctrlPr>
                            <a:rPr lang="en-US" sz="2800" i="1" smtClean="0">
                              <a:solidFill>
                                <a:schemeClr val="tx1"/>
                              </a:solidFill>
                              <a:latin typeface="Cambria Math" panose="02040503050406030204" pitchFamily="18" charset="0"/>
                              <a:cs typeface="Gill Sans" panose="020B0502020104020203" pitchFamily="34" charset="-79"/>
                            </a:rPr>
                          </m:ctrlPr>
                        </m:naryPr>
                        <m:sub>
                          <m:r>
                            <m:rPr>
                              <m:brk m:alnAt="7"/>
                            </m:rPr>
                            <a:rPr lang="en-US" sz="2800" b="0" i="1" smtClean="0">
                              <a:solidFill>
                                <a:schemeClr val="tx1"/>
                              </a:solidFill>
                              <a:latin typeface="Cambria Math" panose="02040503050406030204" pitchFamily="18" charset="0"/>
                              <a:cs typeface="Gill Sans" panose="020B0502020104020203" pitchFamily="34" charset="-79"/>
                            </a:rPr>
                            <m:t>𝑎</m:t>
                          </m:r>
                          <m:r>
                            <a:rPr lang="en-US" sz="2800" b="0" i="1" smtClean="0">
                              <a:solidFill>
                                <a:schemeClr val="tx1"/>
                              </a:solidFill>
                              <a:latin typeface="Cambria Math" panose="02040503050406030204" pitchFamily="18" charset="0"/>
                              <a:cs typeface="Gill Sans" panose="020B0502020104020203" pitchFamily="34" charset="-79"/>
                            </a:rPr>
                            <m:t>𝑙𝑙</m:t>
                          </m:r>
                          <m:r>
                            <a:rPr lang="en-US" sz="2800" b="0" i="1" smtClean="0">
                              <a:solidFill>
                                <a:schemeClr val="tx1"/>
                              </a:solidFill>
                              <a:latin typeface="Cambria Math" panose="02040503050406030204" pitchFamily="18" charset="0"/>
                              <a:cs typeface="Gill Sans" panose="020B0502020104020203" pitchFamily="34" charset="-79"/>
                            </a:rPr>
                            <m:t> </m:t>
                          </m:r>
                          <m:r>
                            <a:rPr lang="en-US" sz="2800" b="0" i="1" smtClean="0">
                              <a:solidFill>
                                <a:schemeClr val="tx1"/>
                              </a:solidFill>
                              <a:latin typeface="Cambria Math" panose="02040503050406030204" pitchFamily="18" charset="0"/>
                              <a:cs typeface="Gill Sans" panose="020B0502020104020203" pitchFamily="34" charset="-79"/>
                            </a:rPr>
                            <m:t>𝑡𝑢𝑛𝑛𝑒𝑙𝑠</m:t>
                          </m:r>
                        </m:sub>
                        <m:sup/>
                        <m:e>
                          <m:r>
                            <a:rPr lang="en-US" sz="2800" b="0" i="1" smtClean="0">
                              <a:solidFill>
                                <a:schemeClr val="tx1"/>
                              </a:solidFill>
                              <a:latin typeface="Cambria Math" panose="02040503050406030204" pitchFamily="18" charset="0"/>
                              <a:cs typeface="Gill Sans" panose="020B0502020104020203" pitchFamily="34" charset="-79"/>
                            </a:rPr>
                            <m:t>𝑓𝑙𝑜𝑤</m:t>
                          </m:r>
                          <m:r>
                            <a:rPr lang="en-US" sz="2800" b="0" i="1" smtClean="0">
                              <a:solidFill>
                                <a:schemeClr val="tx1"/>
                              </a:solidFill>
                              <a:latin typeface="Cambria Math" panose="02040503050406030204" pitchFamily="18" charset="0"/>
                              <a:cs typeface="Gill Sans" panose="020B0502020104020203" pitchFamily="34" charset="-79"/>
                            </a:rPr>
                            <m:t>(</m:t>
                          </m:r>
                          <m:r>
                            <a:rPr lang="en-US" sz="2800" b="0" i="1" smtClean="0">
                              <a:solidFill>
                                <a:schemeClr val="tx1"/>
                              </a:solidFill>
                              <a:latin typeface="Cambria Math" panose="02040503050406030204" pitchFamily="18" charset="0"/>
                              <a:cs typeface="Gill Sans" panose="020B0502020104020203" pitchFamily="34" charset="-79"/>
                            </a:rPr>
                            <m:t>𝑡</m:t>
                          </m:r>
                          <m:r>
                            <a:rPr lang="en-US" sz="2800" b="0" i="1" smtClean="0">
                              <a:solidFill>
                                <a:schemeClr val="tx1"/>
                              </a:solidFill>
                              <a:latin typeface="Cambria Math" panose="02040503050406030204" pitchFamily="18" charset="0"/>
                              <a:cs typeface="Gill Sans" panose="020B0502020104020203" pitchFamily="34" charset="-79"/>
                            </a:rPr>
                            <m:t>)</m:t>
                          </m:r>
                        </m:e>
                      </m:nary>
                    </m:oMath>
                  </m:oMathPara>
                </a14:m>
                <a:endParaRPr lang="en-US" sz="2800" dirty="0">
                  <a:solidFill>
                    <a:schemeClr val="tx1"/>
                  </a:solidFill>
                  <a:latin typeface="+mj-lt"/>
                  <a:cs typeface="Gill Sans" panose="020B0502020104020203" pitchFamily="34" charset="-79"/>
                </a:endParaRPr>
              </a:p>
            </p:txBody>
          </p:sp>
        </mc:Choice>
        <mc:Fallback xmlns="">
          <p:sp>
            <p:nvSpPr>
              <p:cNvPr id="26" name="Rectangle 25">
                <a:extLst>
                  <a:ext uri="{FF2B5EF4-FFF2-40B4-BE49-F238E27FC236}">
                    <a16:creationId xmlns:a16="http://schemas.microsoft.com/office/drawing/2014/main" id="{BCCAF7F4-EDFE-D64B-A2CC-E1D42C679FB4}"/>
                  </a:ext>
                </a:extLst>
              </p:cNvPr>
              <p:cNvSpPr>
                <a:spLocks noRot="1" noChangeAspect="1" noMove="1" noResize="1" noEditPoints="1" noAdjustHandles="1" noChangeArrowheads="1" noChangeShapeType="1" noTextEdit="1"/>
              </p:cNvSpPr>
              <p:nvPr/>
            </p:nvSpPr>
            <p:spPr>
              <a:xfrm>
                <a:off x="4710687" y="3232981"/>
                <a:ext cx="3656100" cy="1111052"/>
              </a:xfrm>
              <a:prstGeom prst="rect">
                <a:avLst/>
              </a:prstGeom>
              <a:blipFill>
                <a:blip r:embed="rId3"/>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04FA7D6D-3FD8-6A4C-8D85-B81D9A5B5B96}"/>
                  </a:ext>
                </a:extLst>
              </p:cNvPr>
              <p:cNvSpPr/>
              <p:nvPr/>
            </p:nvSpPr>
            <p:spPr>
              <a:xfrm>
                <a:off x="3628253" y="3216037"/>
                <a:ext cx="5433059" cy="11110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sz="2400" i="1" smtClean="0">
                              <a:solidFill>
                                <a:schemeClr val="tx1"/>
                              </a:solidFill>
                              <a:latin typeface="Cambria Math" panose="02040503050406030204" pitchFamily="18" charset="0"/>
                              <a:cs typeface="Gill Sans" panose="020B0502020104020203" pitchFamily="34" charset="-79"/>
                            </a:rPr>
                          </m:ctrlPr>
                        </m:naryPr>
                        <m:sub>
                          <m:r>
                            <m:rPr>
                              <m:brk m:alnAt="7"/>
                            </m:rPr>
                            <a:rPr lang="en-US" sz="2400" b="0" i="1" smtClean="0">
                              <a:solidFill>
                                <a:schemeClr val="tx1"/>
                              </a:solidFill>
                              <a:latin typeface="Cambria Math" panose="02040503050406030204" pitchFamily="18" charset="0"/>
                              <a:cs typeface="Gill Sans" panose="020B0502020104020203" pitchFamily="34" charset="-79"/>
                            </a:rPr>
                            <m:t>𝑎</m:t>
                          </m:r>
                          <m:r>
                            <a:rPr lang="en-US" sz="2400" b="0" i="1" smtClean="0">
                              <a:solidFill>
                                <a:schemeClr val="tx1"/>
                              </a:solidFill>
                              <a:latin typeface="Cambria Math" panose="02040503050406030204" pitchFamily="18" charset="0"/>
                              <a:cs typeface="Gill Sans" panose="020B0502020104020203" pitchFamily="34" charset="-79"/>
                            </a:rPr>
                            <m:t>𝑙𝑙</m:t>
                          </m:r>
                          <m:r>
                            <a:rPr lang="en-US" sz="2400" b="0" i="1" smtClean="0">
                              <a:solidFill>
                                <a:schemeClr val="tx1"/>
                              </a:solidFill>
                              <a:latin typeface="Cambria Math" panose="02040503050406030204" pitchFamily="18" charset="0"/>
                              <a:cs typeface="Gill Sans" panose="020B0502020104020203" pitchFamily="34" charset="-79"/>
                            </a:rPr>
                            <m:t> </m:t>
                          </m:r>
                          <m:r>
                            <a:rPr lang="en-US" sz="2400" b="0" i="1" smtClean="0">
                              <a:solidFill>
                                <a:schemeClr val="tx1"/>
                              </a:solidFill>
                              <a:latin typeface="Cambria Math" panose="02040503050406030204" pitchFamily="18" charset="0"/>
                              <a:cs typeface="Gill Sans" panose="020B0502020104020203" pitchFamily="34" charset="-79"/>
                            </a:rPr>
                            <m:t>𝑡𝑢𝑛𝑛𝑒𝑙𝑠</m:t>
                          </m:r>
                        </m:sub>
                        <m:sup/>
                        <m:e>
                          <m:r>
                            <a:rPr lang="en-US" sz="2400" b="0" i="1" smtClean="0">
                              <a:solidFill>
                                <a:schemeClr val="tx1"/>
                              </a:solidFill>
                              <a:latin typeface="Cambria Math" panose="02040503050406030204" pitchFamily="18" charset="0"/>
                              <a:cs typeface="Gill Sans" panose="020B0502020104020203" pitchFamily="34" charset="-79"/>
                            </a:rPr>
                            <m:t>𝑓𝑙𝑜𝑤</m:t>
                          </m:r>
                          <m:r>
                            <a:rPr lang="en-US" sz="2400" b="0" i="1" smtClean="0">
                              <a:solidFill>
                                <a:schemeClr val="tx1"/>
                              </a:solidFill>
                              <a:latin typeface="Cambria Math" panose="02040503050406030204" pitchFamily="18" charset="0"/>
                              <a:cs typeface="Gill Sans" panose="020B0502020104020203" pitchFamily="34" charset="-79"/>
                            </a:rPr>
                            <m:t>(</m:t>
                          </m:r>
                          <m:r>
                            <a:rPr lang="en-US" sz="2400" b="0" i="1" smtClean="0">
                              <a:solidFill>
                                <a:schemeClr val="tx1"/>
                              </a:solidFill>
                              <a:latin typeface="Cambria Math" panose="02040503050406030204" pitchFamily="18" charset="0"/>
                              <a:cs typeface="Gill Sans" panose="020B0502020104020203" pitchFamily="34" charset="-79"/>
                            </a:rPr>
                            <m:t>𝑡</m:t>
                          </m:r>
                          <m:r>
                            <a:rPr lang="en-US" sz="2400" b="0" i="1" smtClean="0">
                              <a:solidFill>
                                <a:schemeClr val="tx1"/>
                              </a:solidFill>
                              <a:latin typeface="Cambria Math" panose="02040503050406030204" pitchFamily="18" charset="0"/>
                              <a:cs typeface="Gill Sans" panose="020B0502020104020203" pitchFamily="34" charset="-79"/>
                            </a:rPr>
                            <m:t>)(1 −</m:t>
                          </m:r>
                          <m:r>
                            <a:rPr lang="en-US" sz="2400" b="0" i="1" smtClean="0">
                              <a:solidFill>
                                <a:schemeClr val="tx1"/>
                              </a:solidFill>
                              <a:latin typeface="Cambria Math" panose="02040503050406030204" pitchFamily="18" charset="0"/>
                              <a:cs typeface="Gill Sans" panose="020B0502020104020203" pitchFamily="34" charset="-79"/>
                            </a:rPr>
                            <m:t>𝜖</m:t>
                          </m:r>
                          <m:r>
                            <a:rPr lang="en-US" sz="2400" b="0" i="1" smtClean="0">
                              <a:solidFill>
                                <a:schemeClr val="tx1"/>
                              </a:solidFill>
                              <a:latin typeface="Cambria Math" panose="02040503050406030204" pitchFamily="18" charset="0"/>
                              <a:cs typeface="Gill Sans" panose="020B0502020104020203" pitchFamily="34" charset="-79"/>
                            </a:rPr>
                            <m:t>. </m:t>
                          </m:r>
                          <m:r>
                            <a:rPr lang="en-US" sz="2400" b="0" i="1" smtClean="0">
                              <a:solidFill>
                                <a:schemeClr val="tx1"/>
                              </a:solidFill>
                              <a:latin typeface="Cambria Math" panose="02040503050406030204" pitchFamily="18" charset="0"/>
                              <a:cs typeface="Gill Sans" panose="020B0502020104020203" pitchFamily="34" charset="-79"/>
                            </a:rPr>
                            <m:t>𝑤𝑒𝑖𝑔h𝑡</m:t>
                          </m:r>
                          <m:r>
                            <a:rPr lang="en-US" sz="2400" b="0" i="1" smtClean="0">
                              <a:solidFill>
                                <a:schemeClr val="tx1"/>
                              </a:solidFill>
                              <a:latin typeface="Cambria Math" panose="02040503050406030204" pitchFamily="18" charset="0"/>
                              <a:cs typeface="Gill Sans" panose="020B0502020104020203" pitchFamily="34" charset="-79"/>
                            </a:rPr>
                            <m:t>(</m:t>
                          </m:r>
                          <m:r>
                            <a:rPr lang="en-US" sz="2400" b="0" i="1" smtClean="0">
                              <a:solidFill>
                                <a:schemeClr val="tx1"/>
                              </a:solidFill>
                              <a:latin typeface="Cambria Math" panose="02040503050406030204" pitchFamily="18" charset="0"/>
                              <a:cs typeface="Gill Sans" panose="020B0502020104020203" pitchFamily="34" charset="-79"/>
                            </a:rPr>
                            <m:t>𝑡</m:t>
                          </m:r>
                          <m:r>
                            <a:rPr lang="en-US" sz="2400" b="0" i="1" smtClean="0">
                              <a:solidFill>
                                <a:schemeClr val="tx1"/>
                              </a:solidFill>
                              <a:latin typeface="Cambria Math" panose="02040503050406030204" pitchFamily="18" charset="0"/>
                              <a:cs typeface="Gill Sans" panose="020B0502020104020203" pitchFamily="34" charset="-79"/>
                            </a:rPr>
                            <m:t>))</m:t>
                          </m:r>
                        </m:e>
                      </m:nary>
                    </m:oMath>
                  </m:oMathPara>
                </a14:m>
                <a:endParaRPr lang="en-US" sz="2400" dirty="0">
                  <a:solidFill>
                    <a:schemeClr val="tx1"/>
                  </a:solidFill>
                  <a:latin typeface="+mj-lt"/>
                  <a:cs typeface="Gill Sans" panose="020B0502020104020203" pitchFamily="34" charset="-79"/>
                </a:endParaRPr>
              </a:p>
            </p:txBody>
          </p:sp>
        </mc:Choice>
        <mc:Fallback>
          <p:sp>
            <p:nvSpPr>
              <p:cNvPr id="29" name="Rectangle 28">
                <a:extLst>
                  <a:ext uri="{FF2B5EF4-FFF2-40B4-BE49-F238E27FC236}">
                    <a16:creationId xmlns:a16="http://schemas.microsoft.com/office/drawing/2014/main" id="{04FA7D6D-3FD8-6A4C-8D85-B81D9A5B5B96}"/>
                  </a:ext>
                </a:extLst>
              </p:cNvPr>
              <p:cNvSpPr>
                <a:spLocks noRot="1" noChangeAspect="1" noMove="1" noResize="1" noEditPoints="1" noAdjustHandles="1" noChangeArrowheads="1" noChangeShapeType="1" noTextEdit="1"/>
              </p:cNvSpPr>
              <p:nvPr/>
            </p:nvSpPr>
            <p:spPr>
              <a:xfrm>
                <a:off x="3628253" y="3216037"/>
                <a:ext cx="5433059" cy="1111052"/>
              </a:xfrm>
              <a:prstGeom prst="rect">
                <a:avLst/>
              </a:prstGeom>
              <a:blipFill>
                <a:blip r:embed="rId4"/>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C3FB67B-50E1-4D4C-9776-F036578FD5DA}"/>
                  </a:ext>
                </a:extLst>
              </p:cNvPr>
              <p:cNvSpPr/>
              <p:nvPr/>
            </p:nvSpPr>
            <p:spPr>
              <a:xfrm>
                <a:off x="4682695" y="3208407"/>
                <a:ext cx="3450863" cy="111105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pHide m:val="on"/>
                          <m:ctrlPr>
                            <a:rPr lang="en-US" sz="2800" i="1" smtClean="0">
                              <a:solidFill>
                                <a:schemeClr val="tx1"/>
                              </a:solidFill>
                              <a:latin typeface="Cambria Math" panose="02040503050406030204" pitchFamily="18" charset="0"/>
                              <a:cs typeface="Gill Sans" panose="020B0502020104020203" pitchFamily="34" charset="-79"/>
                            </a:rPr>
                          </m:ctrlPr>
                        </m:naryPr>
                        <m:sub>
                          <m:r>
                            <m:rPr>
                              <m:brk m:alnAt="7"/>
                            </m:rPr>
                            <a:rPr lang="en-US" sz="2800" b="0" i="1" smtClean="0">
                              <a:solidFill>
                                <a:schemeClr val="tx1"/>
                              </a:solidFill>
                              <a:latin typeface="Cambria Math" panose="02040503050406030204" pitchFamily="18" charset="0"/>
                              <a:cs typeface="Gill Sans" panose="020B0502020104020203" pitchFamily="34" charset="-79"/>
                            </a:rPr>
                            <m:t>𝑎</m:t>
                          </m:r>
                          <m:r>
                            <a:rPr lang="en-US" sz="2800" b="0" i="1" smtClean="0">
                              <a:solidFill>
                                <a:schemeClr val="tx1"/>
                              </a:solidFill>
                              <a:latin typeface="Cambria Math" panose="02040503050406030204" pitchFamily="18" charset="0"/>
                              <a:cs typeface="Gill Sans" panose="020B0502020104020203" pitchFamily="34" charset="-79"/>
                            </a:rPr>
                            <m:t>𝑙𝑙</m:t>
                          </m:r>
                          <m:r>
                            <a:rPr lang="en-US" sz="2800" b="0" i="1" smtClean="0">
                              <a:solidFill>
                                <a:schemeClr val="tx1"/>
                              </a:solidFill>
                              <a:latin typeface="Cambria Math" panose="02040503050406030204" pitchFamily="18" charset="0"/>
                              <a:cs typeface="Gill Sans" panose="020B0502020104020203" pitchFamily="34" charset="-79"/>
                            </a:rPr>
                            <m:t> </m:t>
                          </m:r>
                          <m:r>
                            <a:rPr lang="en-US" sz="2800" b="0" i="1" smtClean="0">
                              <a:solidFill>
                                <a:schemeClr val="tx1"/>
                              </a:solidFill>
                              <a:latin typeface="Cambria Math" panose="02040503050406030204" pitchFamily="18" charset="0"/>
                              <a:cs typeface="Gill Sans" panose="020B0502020104020203" pitchFamily="34" charset="-79"/>
                            </a:rPr>
                            <m:t>𝑑𝑒𝑚𝑎𝑛𝑑𝑠</m:t>
                          </m:r>
                        </m:sub>
                        <m:sup/>
                        <m:e>
                          <m:sSub>
                            <m:sSubPr>
                              <m:ctrlPr>
                                <a:rPr lang="en-US" sz="2800" b="0" i="1" smtClean="0">
                                  <a:solidFill>
                                    <a:schemeClr val="tx1"/>
                                  </a:solidFill>
                                  <a:latin typeface="Cambria Math" panose="02040503050406030204" pitchFamily="18" charset="0"/>
                                  <a:cs typeface="Gill Sans" panose="020B0502020104020203" pitchFamily="34" charset="-79"/>
                                </a:rPr>
                              </m:ctrlPr>
                            </m:sSubPr>
                            <m:e>
                              <m:r>
                                <a:rPr lang="en-US" sz="2800" b="0" i="1" smtClean="0">
                                  <a:solidFill>
                                    <a:schemeClr val="tx1"/>
                                  </a:solidFill>
                                  <a:latin typeface="Cambria Math" panose="02040503050406030204" pitchFamily="18" charset="0"/>
                                  <a:cs typeface="Gill Sans" panose="020B0502020104020203" pitchFamily="34" charset="-79"/>
                                </a:rPr>
                                <m:t>𝑏</m:t>
                              </m:r>
                            </m:e>
                            <m:sub>
                              <m:r>
                                <a:rPr lang="en-US" sz="2800" b="0" i="1" smtClean="0">
                                  <a:solidFill>
                                    <a:schemeClr val="tx1"/>
                                  </a:solidFill>
                                  <a:latin typeface="Cambria Math" panose="02040503050406030204" pitchFamily="18" charset="0"/>
                                  <a:cs typeface="Gill Sans" panose="020B0502020104020203" pitchFamily="34" charset="-79"/>
                                </a:rPr>
                                <m:t>𝑑</m:t>
                              </m:r>
                            </m:sub>
                          </m:sSub>
                        </m:e>
                      </m:nary>
                    </m:oMath>
                  </m:oMathPara>
                </a14:m>
                <a:endParaRPr lang="en-US" sz="2800" dirty="0">
                  <a:solidFill>
                    <a:schemeClr val="tx1"/>
                  </a:solidFill>
                  <a:latin typeface="+mj-lt"/>
                  <a:cs typeface="Gill Sans" panose="020B0502020104020203" pitchFamily="34" charset="-79"/>
                </a:endParaRPr>
              </a:p>
            </p:txBody>
          </p:sp>
        </mc:Choice>
        <mc:Fallback xmlns="">
          <p:sp>
            <p:nvSpPr>
              <p:cNvPr id="34" name="Rectangle 33">
                <a:extLst>
                  <a:ext uri="{FF2B5EF4-FFF2-40B4-BE49-F238E27FC236}">
                    <a16:creationId xmlns:a16="http://schemas.microsoft.com/office/drawing/2014/main" id="{DC3FB67B-50E1-4D4C-9776-F036578FD5DA}"/>
                  </a:ext>
                </a:extLst>
              </p:cNvPr>
              <p:cNvSpPr>
                <a:spLocks noRot="1" noChangeAspect="1" noMove="1" noResize="1" noEditPoints="1" noAdjustHandles="1" noChangeArrowheads="1" noChangeShapeType="1" noTextEdit="1"/>
              </p:cNvSpPr>
              <p:nvPr/>
            </p:nvSpPr>
            <p:spPr>
              <a:xfrm>
                <a:off x="4682695" y="3208407"/>
                <a:ext cx="3450863" cy="1111052"/>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p:sp>
        <p:nvSpPr>
          <p:cNvPr id="37" name="Rectangle 36">
            <a:extLst>
              <a:ext uri="{FF2B5EF4-FFF2-40B4-BE49-F238E27FC236}">
                <a16:creationId xmlns:a16="http://schemas.microsoft.com/office/drawing/2014/main" id="{75F1D816-A543-A247-9EDF-5D8410C3DB3E}"/>
              </a:ext>
            </a:extLst>
          </p:cNvPr>
          <p:cNvSpPr/>
          <p:nvPr/>
        </p:nvSpPr>
        <p:spPr>
          <a:xfrm>
            <a:off x="7539847" y="5174425"/>
            <a:ext cx="2203409" cy="1111052"/>
          </a:xfrm>
          <a:prstGeom prst="rect">
            <a:avLst/>
          </a:prstGeom>
          <a:solidFill>
            <a:schemeClr val="accent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j-lt"/>
                <a:cs typeface="Gill Sans" panose="020B0502020104020203" pitchFamily="34" charset="-79"/>
              </a:rPr>
              <a:t>Flow Cons. Constraints</a:t>
            </a:r>
          </a:p>
        </p:txBody>
      </p:sp>
      <p:cxnSp>
        <p:nvCxnSpPr>
          <p:cNvPr id="40" name="Straight Arrow Connector 39">
            <a:extLst>
              <a:ext uri="{FF2B5EF4-FFF2-40B4-BE49-F238E27FC236}">
                <a16:creationId xmlns:a16="http://schemas.microsoft.com/office/drawing/2014/main" id="{BF261F3A-B429-C44E-B56A-0B1C97AA9090}"/>
              </a:ext>
            </a:extLst>
          </p:cNvPr>
          <p:cNvCxnSpPr>
            <a:cxnSpLocks/>
            <a:stCxn id="37" idx="0"/>
            <a:endCxn id="22" idx="2"/>
          </p:cNvCxnSpPr>
          <p:nvPr/>
        </p:nvCxnSpPr>
        <p:spPr>
          <a:xfrm flipH="1" flipV="1">
            <a:off x="6306043" y="4322231"/>
            <a:ext cx="2335509" cy="85219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466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6"/>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26" grpId="1" animBg="1"/>
      <p:bldP spid="29" grpId="1" animBg="1"/>
      <p:bldP spid="29" grpId="2"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5448</TotalTime>
  <Words>1806</Words>
  <Application>Microsoft Office PowerPoint</Application>
  <PresentationFormat>Widescreen</PresentationFormat>
  <Paragraphs>246</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Gill Sans Light</vt:lpstr>
      <vt:lpstr>Office Theme</vt:lpstr>
      <vt:lpstr>PowerPoint Presentation</vt:lpstr>
      <vt:lpstr>Tutorial Schedule</vt:lpstr>
      <vt:lpstr>Logistics for the tutorial</vt:lpstr>
      <vt:lpstr>PowerPoint Presentation</vt:lpstr>
      <vt:lpstr>Design and operate efficient wide-area networks with centralized traffic engineering</vt:lpstr>
      <vt:lpstr>PowerPoint Presentation</vt:lpstr>
      <vt:lpstr>PowerPoint Presentation</vt:lpstr>
      <vt:lpstr>PowerPoint Presentation</vt:lpstr>
      <vt:lpstr>Centralized traffic engineering formulation</vt:lpstr>
      <vt:lpstr>Centralized traffic engineering formulation</vt:lpstr>
      <vt:lpstr>Tutorial Schedule</vt:lpstr>
      <vt:lpstr>Industry Panel</vt:lpstr>
      <vt:lpstr>Hands-on programming session</vt:lpstr>
      <vt:lpstr>SWAN’s throughput maximization  in a nutshell</vt:lpstr>
      <vt:lpstr>Max. throughput with minimum latency a preview of more realistic objectives</vt:lpstr>
      <vt:lpstr>Capacity provisioning (Shoofly) </vt:lpstr>
      <vt:lpstr>Failure resilience (FFC) Allocating flows for failure scenarios</vt:lpstr>
      <vt:lpstr>Efficient failure resilience</vt:lpstr>
      <vt:lpstr>Efficient failure resilience details, details,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Rachee Singh</dc:creator>
  <cp:lastModifiedBy>Nikolaj Bjorner</cp:lastModifiedBy>
  <cp:revision>144</cp:revision>
  <dcterms:created xsi:type="dcterms:W3CDTF">2021-08-15T19:58:08Z</dcterms:created>
  <dcterms:modified xsi:type="dcterms:W3CDTF">2021-08-21T18:49:55Z</dcterms:modified>
</cp:coreProperties>
</file>